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9" r:id="rId1"/>
  </p:sldMasterIdLst>
  <p:notesMasterIdLst>
    <p:notesMasterId r:id="rId26"/>
  </p:notesMasterIdLst>
  <p:handoutMasterIdLst>
    <p:handoutMasterId r:id="rId27"/>
  </p:handoutMasterIdLst>
  <p:sldIdLst>
    <p:sldId id="256" r:id="rId2"/>
    <p:sldId id="298" r:id="rId3"/>
    <p:sldId id="301" r:id="rId4"/>
    <p:sldId id="302" r:id="rId5"/>
    <p:sldId id="286" r:id="rId6"/>
    <p:sldId id="317" r:id="rId7"/>
    <p:sldId id="300" r:id="rId8"/>
    <p:sldId id="287" r:id="rId9"/>
    <p:sldId id="288" r:id="rId10"/>
    <p:sldId id="303" r:id="rId11"/>
    <p:sldId id="289" r:id="rId12"/>
    <p:sldId id="290" r:id="rId13"/>
    <p:sldId id="304" r:id="rId14"/>
    <p:sldId id="291" r:id="rId15"/>
    <p:sldId id="292" r:id="rId16"/>
    <p:sldId id="305" r:id="rId17"/>
    <p:sldId id="311" r:id="rId18"/>
    <p:sldId id="316" r:id="rId19"/>
    <p:sldId id="306" r:id="rId20"/>
    <p:sldId id="295" r:id="rId21"/>
    <p:sldId id="312" r:id="rId22"/>
    <p:sldId id="307" r:id="rId23"/>
    <p:sldId id="315" r:id="rId24"/>
    <p:sldId id="297" r:id="rId25"/>
  </p:sldIdLst>
  <p:sldSz cx="9144000" cy="6858000" type="screen4x3"/>
  <p:notesSz cx="7010400" cy="9296400"/>
  <p:defaultTextStyle>
    <a:defPPr>
      <a:defRPr lang="en-CA"/>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raig  Wickland" initials="CW"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6600"/>
    <a:srgbClr val="003366"/>
    <a:srgbClr val="336600"/>
    <a:srgbClr val="33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32" autoAdjust="0"/>
    <p:restoredTop sz="70191" autoAdjust="0"/>
  </p:normalViewPr>
  <p:slideViewPr>
    <p:cSldViewPr>
      <p:cViewPr>
        <p:scale>
          <a:sx n="66" d="100"/>
          <a:sy n="66" d="100"/>
        </p:scale>
        <p:origin x="-1974" y="-86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864" y="210"/>
      </p:cViewPr>
      <p:guideLst>
        <p:guide orient="horz" pos="292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bwMode="auto">
          <a:xfrm>
            <a:off x="0" y="0"/>
            <a:ext cx="3037840" cy="465059"/>
          </a:xfrm>
          <a:prstGeom prst="rect">
            <a:avLst/>
          </a:prstGeom>
          <a:noFill/>
          <a:ln w="9525">
            <a:noFill/>
            <a:miter lim="800000"/>
            <a:headEnd/>
            <a:tailEnd/>
          </a:ln>
          <a:effectLst/>
        </p:spPr>
        <p:txBody>
          <a:bodyPr vert="horz" wrap="square" lIns="93174" tIns="46588" rIns="93174" bIns="46588" numCol="1" anchor="t" anchorCtr="0" compatLnSpc="1">
            <a:prstTxWarp prst="textNoShape">
              <a:avLst/>
            </a:prstTxWarp>
          </a:bodyPr>
          <a:lstStyle>
            <a:lvl1pPr defTabSz="931838">
              <a:defRPr sz="1200"/>
            </a:lvl1pPr>
          </a:lstStyle>
          <a:p>
            <a:pPr>
              <a:defRPr/>
            </a:pPr>
            <a:endParaRPr lang="en-CA"/>
          </a:p>
        </p:txBody>
      </p:sp>
      <p:sp>
        <p:nvSpPr>
          <p:cNvPr id="75779" name="Rectangle 3"/>
          <p:cNvSpPr>
            <a:spLocks noGrp="1" noChangeArrowheads="1"/>
          </p:cNvSpPr>
          <p:nvPr>
            <p:ph type="dt" sz="quarter" idx="1"/>
          </p:nvPr>
        </p:nvSpPr>
        <p:spPr bwMode="auto">
          <a:xfrm>
            <a:off x="3970938" y="0"/>
            <a:ext cx="3037840" cy="465059"/>
          </a:xfrm>
          <a:prstGeom prst="rect">
            <a:avLst/>
          </a:prstGeom>
          <a:noFill/>
          <a:ln w="9525">
            <a:noFill/>
            <a:miter lim="800000"/>
            <a:headEnd/>
            <a:tailEnd/>
          </a:ln>
          <a:effectLst/>
        </p:spPr>
        <p:txBody>
          <a:bodyPr vert="horz" wrap="square" lIns="93174" tIns="46588" rIns="93174" bIns="46588" numCol="1" anchor="t" anchorCtr="0" compatLnSpc="1">
            <a:prstTxWarp prst="textNoShape">
              <a:avLst/>
            </a:prstTxWarp>
          </a:bodyPr>
          <a:lstStyle>
            <a:lvl1pPr algn="r" defTabSz="931838">
              <a:defRPr sz="1200"/>
            </a:lvl1pPr>
          </a:lstStyle>
          <a:p>
            <a:pPr>
              <a:defRPr/>
            </a:pPr>
            <a:endParaRPr lang="en-CA"/>
          </a:p>
        </p:txBody>
      </p:sp>
      <p:sp>
        <p:nvSpPr>
          <p:cNvPr id="75780" name="Rectangle 4"/>
          <p:cNvSpPr>
            <a:spLocks noGrp="1" noChangeArrowheads="1"/>
          </p:cNvSpPr>
          <p:nvPr>
            <p:ph type="ftr" sz="quarter" idx="2"/>
          </p:nvPr>
        </p:nvSpPr>
        <p:spPr bwMode="auto">
          <a:xfrm>
            <a:off x="0" y="8829748"/>
            <a:ext cx="3037840" cy="465059"/>
          </a:xfrm>
          <a:prstGeom prst="rect">
            <a:avLst/>
          </a:prstGeom>
          <a:noFill/>
          <a:ln w="9525">
            <a:noFill/>
            <a:miter lim="800000"/>
            <a:headEnd/>
            <a:tailEnd/>
          </a:ln>
          <a:effectLst/>
        </p:spPr>
        <p:txBody>
          <a:bodyPr vert="horz" wrap="square" lIns="93174" tIns="46588" rIns="93174" bIns="46588" numCol="1" anchor="b" anchorCtr="0" compatLnSpc="1">
            <a:prstTxWarp prst="textNoShape">
              <a:avLst/>
            </a:prstTxWarp>
          </a:bodyPr>
          <a:lstStyle>
            <a:lvl1pPr defTabSz="931838">
              <a:defRPr sz="1200"/>
            </a:lvl1pPr>
          </a:lstStyle>
          <a:p>
            <a:pPr>
              <a:defRPr/>
            </a:pPr>
            <a:endParaRPr lang="en-CA"/>
          </a:p>
        </p:txBody>
      </p:sp>
      <p:sp>
        <p:nvSpPr>
          <p:cNvPr id="75781" name="Rectangle 5"/>
          <p:cNvSpPr>
            <a:spLocks noGrp="1" noChangeArrowheads="1"/>
          </p:cNvSpPr>
          <p:nvPr>
            <p:ph type="sldNum" sz="quarter" idx="3"/>
          </p:nvPr>
        </p:nvSpPr>
        <p:spPr bwMode="auto">
          <a:xfrm>
            <a:off x="3970938" y="8829748"/>
            <a:ext cx="3037840" cy="465059"/>
          </a:xfrm>
          <a:prstGeom prst="rect">
            <a:avLst/>
          </a:prstGeom>
          <a:noFill/>
          <a:ln w="9525">
            <a:noFill/>
            <a:miter lim="800000"/>
            <a:headEnd/>
            <a:tailEnd/>
          </a:ln>
          <a:effectLst/>
        </p:spPr>
        <p:txBody>
          <a:bodyPr vert="horz" wrap="square" lIns="93174" tIns="46588" rIns="93174" bIns="46588" numCol="1" anchor="b" anchorCtr="0" compatLnSpc="1">
            <a:prstTxWarp prst="textNoShape">
              <a:avLst/>
            </a:prstTxWarp>
          </a:bodyPr>
          <a:lstStyle>
            <a:lvl1pPr algn="r" defTabSz="931838">
              <a:defRPr sz="1200"/>
            </a:lvl1pPr>
          </a:lstStyle>
          <a:p>
            <a:pPr>
              <a:defRPr/>
            </a:pPr>
            <a:fld id="{68480364-19D7-4199-8C9F-85DD7DDDD443}" type="slidenum">
              <a:rPr lang="en-CA"/>
              <a:pPr>
                <a:defRPr/>
              </a:pPr>
              <a:t>‹#›</a:t>
            </a:fld>
            <a:endParaRPr lang="en-CA"/>
          </a:p>
        </p:txBody>
      </p:sp>
    </p:spTree>
    <p:extLst>
      <p:ext uri="{BB962C8B-B14F-4D97-AF65-F5344CB8AC3E}">
        <p14:creationId xmlns:p14="http://schemas.microsoft.com/office/powerpoint/2010/main" val="7219541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3037840" cy="465059"/>
          </a:xfrm>
          <a:prstGeom prst="rect">
            <a:avLst/>
          </a:prstGeom>
          <a:noFill/>
          <a:ln w="9525">
            <a:noFill/>
            <a:miter lim="800000"/>
            <a:headEnd/>
            <a:tailEnd/>
          </a:ln>
          <a:effectLst/>
        </p:spPr>
        <p:txBody>
          <a:bodyPr vert="horz" wrap="square" lIns="93174" tIns="46588" rIns="93174" bIns="46588" numCol="1" anchor="t" anchorCtr="0" compatLnSpc="1">
            <a:prstTxWarp prst="textNoShape">
              <a:avLst/>
            </a:prstTxWarp>
          </a:bodyPr>
          <a:lstStyle>
            <a:lvl1pPr defTabSz="931838">
              <a:defRPr sz="1200"/>
            </a:lvl1pPr>
          </a:lstStyle>
          <a:p>
            <a:pPr>
              <a:defRPr/>
            </a:pPr>
            <a:endParaRPr lang="en-CA"/>
          </a:p>
        </p:txBody>
      </p:sp>
      <p:sp>
        <p:nvSpPr>
          <p:cNvPr id="18435" name="Rectangle 3"/>
          <p:cNvSpPr>
            <a:spLocks noGrp="1" noChangeArrowheads="1"/>
          </p:cNvSpPr>
          <p:nvPr>
            <p:ph type="dt" idx="1"/>
          </p:nvPr>
        </p:nvSpPr>
        <p:spPr bwMode="auto">
          <a:xfrm>
            <a:off x="3970938" y="0"/>
            <a:ext cx="3037840" cy="465059"/>
          </a:xfrm>
          <a:prstGeom prst="rect">
            <a:avLst/>
          </a:prstGeom>
          <a:noFill/>
          <a:ln w="9525">
            <a:noFill/>
            <a:miter lim="800000"/>
            <a:headEnd/>
            <a:tailEnd/>
          </a:ln>
          <a:effectLst/>
        </p:spPr>
        <p:txBody>
          <a:bodyPr vert="horz" wrap="square" lIns="93174" tIns="46588" rIns="93174" bIns="46588" numCol="1" anchor="t" anchorCtr="0" compatLnSpc="1">
            <a:prstTxWarp prst="textNoShape">
              <a:avLst/>
            </a:prstTxWarp>
          </a:bodyPr>
          <a:lstStyle>
            <a:lvl1pPr algn="r" defTabSz="931838">
              <a:defRPr sz="1200"/>
            </a:lvl1pPr>
          </a:lstStyle>
          <a:p>
            <a:pPr>
              <a:defRPr/>
            </a:pPr>
            <a:endParaRPr lang="en-CA"/>
          </a:p>
        </p:txBody>
      </p:sp>
      <p:sp>
        <p:nvSpPr>
          <p:cNvPr id="3686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8437" name="Rectangle 5"/>
          <p:cNvSpPr>
            <a:spLocks noGrp="1" noChangeArrowheads="1"/>
          </p:cNvSpPr>
          <p:nvPr>
            <p:ph type="body" sz="quarter" idx="3"/>
          </p:nvPr>
        </p:nvSpPr>
        <p:spPr bwMode="auto">
          <a:xfrm>
            <a:off x="701040" y="4416467"/>
            <a:ext cx="5608320" cy="4182345"/>
          </a:xfrm>
          <a:prstGeom prst="rect">
            <a:avLst/>
          </a:prstGeom>
          <a:noFill/>
          <a:ln w="9525">
            <a:noFill/>
            <a:miter lim="800000"/>
            <a:headEnd/>
            <a:tailEnd/>
          </a:ln>
          <a:effectLst/>
        </p:spPr>
        <p:txBody>
          <a:bodyPr vert="horz" wrap="square" lIns="93174" tIns="46588" rIns="93174" bIns="46588" numCol="1" anchor="t" anchorCtr="0" compatLnSpc="1">
            <a:prstTxWarp prst="textNoShape">
              <a:avLst/>
            </a:prstTxWarp>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p>
        </p:txBody>
      </p:sp>
      <p:sp>
        <p:nvSpPr>
          <p:cNvPr id="18438" name="Rectangle 6"/>
          <p:cNvSpPr>
            <a:spLocks noGrp="1" noChangeArrowheads="1"/>
          </p:cNvSpPr>
          <p:nvPr>
            <p:ph type="ftr" sz="quarter" idx="4"/>
          </p:nvPr>
        </p:nvSpPr>
        <p:spPr bwMode="auto">
          <a:xfrm>
            <a:off x="0" y="8829748"/>
            <a:ext cx="3037840" cy="465059"/>
          </a:xfrm>
          <a:prstGeom prst="rect">
            <a:avLst/>
          </a:prstGeom>
          <a:noFill/>
          <a:ln w="9525">
            <a:noFill/>
            <a:miter lim="800000"/>
            <a:headEnd/>
            <a:tailEnd/>
          </a:ln>
          <a:effectLst/>
        </p:spPr>
        <p:txBody>
          <a:bodyPr vert="horz" wrap="square" lIns="93174" tIns="46588" rIns="93174" bIns="46588" numCol="1" anchor="b" anchorCtr="0" compatLnSpc="1">
            <a:prstTxWarp prst="textNoShape">
              <a:avLst/>
            </a:prstTxWarp>
          </a:bodyPr>
          <a:lstStyle>
            <a:lvl1pPr defTabSz="931838">
              <a:defRPr sz="1200"/>
            </a:lvl1pPr>
          </a:lstStyle>
          <a:p>
            <a:pPr>
              <a:defRPr/>
            </a:pPr>
            <a:endParaRPr lang="en-CA"/>
          </a:p>
        </p:txBody>
      </p:sp>
      <p:sp>
        <p:nvSpPr>
          <p:cNvPr id="18439" name="Rectangle 7"/>
          <p:cNvSpPr>
            <a:spLocks noGrp="1" noChangeArrowheads="1"/>
          </p:cNvSpPr>
          <p:nvPr>
            <p:ph type="sldNum" sz="quarter" idx="5"/>
          </p:nvPr>
        </p:nvSpPr>
        <p:spPr bwMode="auto">
          <a:xfrm>
            <a:off x="3970938" y="8829748"/>
            <a:ext cx="3037840" cy="465059"/>
          </a:xfrm>
          <a:prstGeom prst="rect">
            <a:avLst/>
          </a:prstGeom>
          <a:noFill/>
          <a:ln w="9525">
            <a:noFill/>
            <a:miter lim="800000"/>
            <a:headEnd/>
            <a:tailEnd/>
          </a:ln>
          <a:effectLst/>
        </p:spPr>
        <p:txBody>
          <a:bodyPr vert="horz" wrap="square" lIns="93174" tIns="46588" rIns="93174" bIns="46588" numCol="1" anchor="b" anchorCtr="0" compatLnSpc="1">
            <a:prstTxWarp prst="textNoShape">
              <a:avLst/>
            </a:prstTxWarp>
          </a:bodyPr>
          <a:lstStyle>
            <a:lvl1pPr algn="r" defTabSz="931838">
              <a:defRPr sz="1200"/>
            </a:lvl1pPr>
          </a:lstStyle>
          <a:p>
            <a:pPr>
              <a:defRPr/>
            </a:pPr>
            <a:fld id="{40B2F5B9-534A-4523-B197-FD658AD6FFC5}" type="slidenum">
              <a:rPr lang="en-CA"/>
              <a:pPr>
                <a:defRPr/>
              </a:pPr>
              <a:t>‹#›</a:t>
            </a:fld>
            <a:endParaRPr lang="en-CA"/>
          </a:p>
        </p:txBody>
      </p:sp>
    </p:spTree>
    <p:extLst>
      <p:ext uri="{BB962C8B-B14F-4D97-AF65-F5344CB8AC3E}">
        <p14:creationId xmlns:p14="http://schemas.microsoft.com/office/powerpoint/2010/main" val="15835848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pPr defTabSz="931154"/>
            <a:fld id="{9B058F6E-69EE-447F-AC4E-081FB3964648}" type="slidenum">
              <a:rPr lang="en-CA" smtClean="0"/>
              <a:pPr defTabSz="931154"/>
              <a:t>1</a:t>
            </a:fld>
            <a:endParaRPr lang="en-CA" dirty="0" smtClean="0"/>
          </a:p>
        </p:txBody>
      </p:sp>
      <p:sp>
        <p:nvSpPr>
          <p:cNvPr id="37891" name="Rectangle 2"/>
          <p:cNvSpPr>
            <a:spLocks noGrp="1" noRot="1" noChangeAspect="1" noChangeArrowheads="1" noTextEdit="1"/>
          </p:cNvSpPr>
          <p:nvPr>
            <p:ph type="sldImg"/>
          </p:nvPr>
        </p:nvSpPr>
        <p:spPr>
          <a:xfrm>
            <a:off x="1211263" y="673100"/>
            <a:ext cx="4646612" cy="3484563"/>
          </a:xfrm>
          <a:ln/>
        </p:spPr>
      </p:sp>
      <p:sp>
        <p:nvSpPr>
          <p:cNvPr id="37892" name="Rectangle 3"/>
          <p:cNvSpPr>
            <a:spLocks noGrp="1" noChangeArrowheads="1"/>
          </p:cNvSpPr>
          <p:nvPr>
            <p:ph type="body" idx="1"/>
          </p:nvPr>
        </p:nvSpPr>
        <p:spPr>
          <a:noFill/>
          <a:ln/>
        </p:spPr>
        <p:txBody>
          <a:bodyPr/>
          <a:lstStyle/>
          <a:p>
            <a:pPr eaLnBrk="1" hangingPunct="1"/>
            <a:r>
              <a:rPr lang="en-US" dirty="0" smtClean="0"/>
              <a:t>Introduce self</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endParaRPr lang="en-US" dirty="0" smtClean="0"/>
          </a:p>
        </p:txBody>
      </p:sp>
      <p:sp>
        <p:nvSpPr>
          <p:cNvPr id="39940" name="Slide Number Placeholder 3"/>
          <p:cNvSpPr>
            <a:spLocks noGrp="1"/>
          </p:cNvSpPr>
          <p:nvPr>
            <p:ph type="sldNum" sz="quarter" idx="5"/>
          </p:nvPr>
        </p:nvSpPr>
        <p:spPr>
          <a:noFill/>
        </p:spPr>
        <p:txBody>
          <a:bodyPr/>
          <a:lstStyle/>
          <a:p>
            <a:pPr defTabSz="931154"/>
            <a:fld id="{EC5DB0A0-3886-4B81-A317-FC84CEAD9FDE}" type="slidenum">
              <a:rPr lang="en-CA" smtClean="0"/>
              <a:pPr defTabSz="931154"/>
              <a:t>2</a:t>
            </a:fld>
            <a:endParaRPr lang="en-CA"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40B2F5B9-534A-4523-B197-FD658AD6FFC5}" type="slidenum">
              <a:rPr lang="en-CA" smtClean="0"/>
              <a:pPr>
                <a:defRPr/>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40B2F5B9-534A-4523-B197-FD658AD6FFC5}" type="slidenum">
              <a:rPr lang="en-CA" smtClean="0"/>
              <a:pPr>
                <a:defRPr/>
              </a:pPr>
              <a:t>4</a:t>
            </a:fld>
            <a:endParaRPr lang="en-CA"/>
          </a:p>
        </p:txBody>
      </p:sp>
    </p:spTree>
    <p:extLst>
      <p:ext uri="{BB962C8B-B14F-4D97-AF65-F5344CB8AC3E}">
        <p14:creationId xmlns:p14="http://schemas.microsoft.com/office/powerpoint/2010/main" val="1819266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pPr defTabSz="931154"/>
            <a:fld id="{178FF83F-D3EA-49A8-AB2B-A1CC89B8356F}" type="slidenum">
              <a:rPr lang="en-CA" smtClean="0"/>
              <a:pPr defTabSz="931154"/>
              <a:t>5</a:t>
            </a:fld>
            <a:endParaRPr lang="en-CA" dirty="0"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en-US" dirty="0" smtClean="0"/>
              <a:t>Dr is seen</a:t>
            </a:r>
            <a:r>
              <a:rPr lang="en-US" baseline="0" dirty="0" smtClean="0"/>
              <a:t> as the species with the greatest potential for Broadleaf production on the coast. There is also potential for management of Mb and Ep.</a:t>
            </a:r>
          </a:p>
          <a:p>
            <a:pPr eaLnBrk="1" hangingPunct="1"/>
            <a:endParaRPr lang="en-US" baseline="0" dirty="0" smtClean="0"/>
          </a:p>
          <a:p>
            <a:pPr eaLnBrk="1" hangingPunct="1"/>
            <a:r>
              <a:rPr lang="en-US" baseline="0" dirty="0" smtClean="0"/>
              <a:t>Focus of Broadleaf management is for the production of </a:t>
            </a:r>
            <a:r>
              <a:rPr lang="en-US" baseline="0" dirty="0" err="1" smtClean="0"/>
              <a:t>sawlogs</a:t>
            </a:r>
            <a:endParaRPr lang="en-US" baseline="0" dirty="0" smtClean="0"/>
          </a:p>
          <a:p>
            <a:pPr eaLnBrk="1" hangingPunct="1"/>
            <a:endParaRPr lang="en-US" baseline="0"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pPr defTabSz="931154"/>
            <a:fld id="{178FF83F-D3EA-49A8-AB2B-A1CC89B8356F}" type="slidenum">
              <a:rPr lang="en-CA" smtClean="0"/>
              <a:pPr defTabSz="931154"/>
              <a:t>6</a:t>
            </a:fld>
            <a:endParaRPr lang="en-CA" dirty="0"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baseline="0" dirty="0" smtClean="0"/>
          </a:p>
          <a:p>
            <a:pPr eaLnBrk="1" hangingPunct="1"/>
            <a:r>
              <a:rPr lang="en-US" baseline="0" dirty="0" smtClean="0"/>
              <a:t>As part of the management strategy  interim targets by district were developed for Broadleaf management. The objective of the </a:t>
            </a:r>
            <a:r>
              <a:rPr lang="en-US" baseline="0" dirty="0" smtClean="0"/>
              <a:t>1200 ha per </a:t>
            </a:r>
            <a:r>
              <a:rPr lang="en-US" baseline="0" dirty="0" smtClean="0"/>
              <a:t>year interim target is </a:t>
            </a:r>
            <a:r>
              <a:rPr lang="en-US" baseline="0" dirty="0" smtClean="0"/>
              <a:t>to yield </a:t>
            </a:r>
            <a:r>
              <a:rPr lang="en-US" baseline="0" dirty="0" smtClean="0"/>
              <a:t> an annual harvest of approximately </a:t>
            </a:r>
            <a:r>
              <a:rPr lang="en-US" baseline="0" dirty="0" smtClean="0"/>
              <a:t>300,000 </a:t>
            </a:r>
            <a:r>
              <a:rPr lang="en-US" baseline="0" dirty="0" smtClean="0"/>
              <a:t>m3 (i.e., enough volume to sustain a medium size mill)</a:t>
            </a:r>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2008 Hardwood management</a:t>
            </a:r>
            <a:r>
              <a:rPr lang="en-CA" baseline="0" dirty="0" smtClean="0"/>
              <a:t> strategy developed by CRIT suggested three management regimes for managing broadleaf species </a:t>
            </a:r>
            <a:endParaRPr lang="en-CA" dirty="0"/>
          </a:p>
        </p:txBody>
      </p:sp>
      <p:sp>
        <p:nvSpPr>
          <p:cNvPr id="4" name="Slide Number Placeholder 3"/>
          <p:cNvSpPr>
            <a:spLocks noGrp="1"/>
          </p:cNvSpPr>
          <p:nvPr>
            <p:ph type="sldNum" sz="quarter" idx="10"/>
          </p:nvPr>
        </p:nvSpPr>
        <p:spPr/>
        <p:txBody>
          <a:bodyPr/>
          <a:lstStyle/>
          <a:p>
            <a:pPr>
              <a:defRPr/>
            </a:pPr>
            <a:fld id="{40B2F5B9-534A-4523-B197-FD658AD6FFC5}" type="slidenum">
              <a:rPr lang="en-CA" smtClean="0"/>
              <a:pPr>
                <a:defRPr/>
              </a:pPr>
              <a:t>7</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pPr defTabSz="931154"/>
            <a:fld id="{4F716CB5-B14B-4AE4-AF8E-6A4296099F51}" type="slidenum">
              <a:rPr lang="en-CA" smtClean="0"/>
              <a:pPr defTabSz="931154"/>
              <a:t>8</a:t>
            </a:fld>
            <a:endParaRPr lang="en-CA" dirty="0"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r>
              <a:rPr lang="en-CA" dirty="0" smtClean="0"/>
              <a:t>A variety of strategies can be employed across the landscape to achieve timber flow objectives</a:t>
            </a:r>
          </a:p>
          <a:p>
            <a:pPr eaLnBrk="1" hangingPunct="1"/>
            <a:r>
              <a:rPr lang="en-CA" dirty="0" smtClean="0"/>
              <a:t>Produce a </a:t>
            </a:r>
            <a:r>
              <a:rPr lang="en-CA" dirty="0" err="1" smtClean="0"/>
              <a:t>sawlog</a:t>
            </a:r>
            <a:r>
              <a:rPr lang="en-CA" dirty="0" smtClean="0"/>
              <a:t> (13 meter log with 20 cm top)  in a short rotation – 25-35  years </a:t>
            </a:r>
          </a:p>
          <a:p>
            <a:pPr eaLnBrk="1" hangingPunct="1"/>
            <a:r>
              <a:rPr lang="en-CA" dirty="0" smtClean="0"/>
              <a:t>No reduction in AAC when compared to conifer.  Growth rates of Dr exceed those for conifer in first 25 years for example</a:t>
            </a:r>
          </a:p>
          <a:p>
            <a:pPr eaLnBrk="1" hangingPunct="1"/>
            <a:r>
              <a:rPr lang="en-CA" dirty="0" smtClean="0"/>
              <a:t>This strategy needs high initial establishment density, rapid early growth rates, live crown management and control of stocking</a:t>
            </a:r>
          </a:p>
          <a:p>
            <a:pPr eaLnBrk="1" hangingPunct="1"/>
            <a:r>
              <a:rPr lang="en-CA" dirty="0" smtClean="0"/>
              <a:t>Short rotation involves a balance between maintaining growth and advancing the height to live crown ratio to produce a stem bole with smaller and fewer knots</a:t>
            </a:r>
          </a:p>
          <a:p>
            <a:pPr eaLnBrk="1" hangingPunct="1"/>
            <a:r>
              <a:rPr lang="en-CA" dirty="0" smtClean="0"/>
              <a:t>Rotation lengths and harvest timing are management decisions which can be manipulated to meet timber supply needs</a:t>
            </a:r>
          </a:p>
          <a:p>
            <a:pPr algn="r" eaLnBrk="1" hangingPunct="1"/>
            <a:endParaRPr lang="en-CA"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pPr defTabSz="931154"/>
            <a:fld id="{79CB9623-EC30-4760-AC99-2DBF0AAEE4E0}" type="slidenum">
              <a:rPr lang="en-CA" smtClean="0"/>
              <a:pPr defTabSz="931154"/>
              <a:t>9</a:t>
            </a:fld>
            <a:endParaRPr lang="en-CA" dirty="0"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en-CA" dirty="0" smtClean="0"/>
              <a:t>Funding for stocking control (spacing) is through Timber</a:t>
            </a:r>
            <a:r>
              <a:rPr lang="en-CA" baseline="0" dirty="0" smtClean="0"/>
              <a:t> Supply Mitigation Investment Category of the Land Based Investment Strategy.  Under the strategy stocking control is</a:t>
            </a:r>
            <a:r>
              <a:rPr lang="en-CA" dirty="0" smtClean="0"/>
              <a:t> not considered a basic </a:t>
            </a:r>
            <a:r>
              <a:rPr lang="en-CA" dirty="0" err="1" smtClean="0"/>
              <a:t>silviculture</a:t>
            </a:r>
            <a:r>
              <a:rPr lang="en-CA" dirty="0" smtClean="0"/>
              <a:t> obligation.</a:t>
            </a:r>
          </a:p>
          <a:p>
            <a:pPr eaLnBrk="1" hangingPunct="1"/>
            <a:r>
              <a:rPr lang="en-CA" dirty="0" smtClean="0"/>
              <a:t>Stocking control is seen as an incremental treatment as part of a management decision to meet timber supply needs.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Since</a:t>
            </a:r>
            <a:r>
              <a:rPr lang="en-CA" baseline="0" dirty="0" smtClean="0"/>
              <a:t> 2009 294.4 ha of alder stands have been spaced across the Coast Area (Sunshine coast, Campbell River and North island) under the Forest for Tomorrow Program of the Land Based Investment Strategy, primarily in 2011, 2012 and 2013.  37.1 ha of alder leading stands have been spaced in the North island Central coast district. </a:t>
            </a:r>
          </a:p>
          <a:p>
            <a:endParaRPr lang="en-CA" baseline="0" dirty="0" smtClean="0"/>
          </a:p>
          <a:p>
            <a:r>
              <a:rPr lang="en-CA" dirty="0" smtClean="0"/>
              <a:t>Spacing shortens rotation age through acceleration of diameter growth in young alder stands enhancing</a:t>
            </a:r>
            <a:r>
              <a:rPr lang="en-CA" baseline="0" dirty="0" smtClean="0"/>
              <a:t> midterm timber supply and red alder inventory limitations.</a:t>
            </a:r>
            <a:endParaRPr lang="en-CA" dirty="0"/>
          </a:p>
        </p:txBody>
      </p:sp>
      <p:sp>
        <p:nvSpPr>
          <p:cNvPr id="4" name="Slide Number Placeholder 3"/>
          <p:cNvSpPr>
            <a:spLocks noGrp="1"/>
          </p:cNvSpPr>
          <p:nvPr>
            <p:ph type="sldNum" sz="quarter" idx="10"/>
          </p:nvPr>
        </p:nvSpPr>
        <p:spPr/>
        <p:txBody>
          <a:bodyPr/>
          <a:lstStyle/>
          <a:p>
            <a:pPr>
              <a:defRPr/>
            </a:pPr>
            <a:fld id="{40B2F5B9-534A-4523-B197-FD658AD6FFC5}" type="slidenum">
              <a:rPr lang="en-CA" smtClean="0"/>
              <a:pPr>
                <a:defRPr/>
              </a:pPr>
              <a:t>10</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pPr defTabSz="931154"/>
            <a:fld id="{3CBA93D0-96B7-4881-8BE2-B5EED877A3C0}" type="slidenum">
              <a:rPr lang="en-CA" smtClean="0"/>
              <a:pPr defTabSz="931154"/>
              <a:t>11</a:t>
            </a:fld>
            <a:endParaRPr lang="en-CA" dirty="0"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r>
              <a:rPr lang="en-CA" dirty="0" smtClean="0"/>
              <a:t>Objective to produce a </a:t>
            </a:r>
            <a:r>
              <a:rPr lang="en-CA" dirty="0" err="1" smtClean="0"/>
              <a:t>sawlog</a:t>
            </a:r>
            <a:r>
              <a:rPr lang="en-CA" dirty="0" smtClean="0"/>
              <a:t> with minimum size characteristics in a 30-50 year rotation</a:t>
            </a:r>
          </a:p>
          <a:p>
            <a:pPr eaLnBrk="1" hangingPunct="1"/>
            <a:r>
              <a:rPr lang="en-CA" dirty="0" smtClean="0"/>
              <a:t>Anticipated slight reduction in AAC when compared to conifer management, as MAI for conifers exceeds that for hardwoods after approx age 25. At a broad level however, AAC impact at the management unit level expected to be minimal given the small area targeted for broadleaf management</a:t>
            </a:r>
          </a:p>
          <a:p>
            <a:pPr eaLnBrk="1" hangingPunct="1"/>
            <a:r>
              <a:rPr lang="en-CA" dirty="0" smtClean="0"/>
              <a:t>Fill medium and longer timber supply gaps in locations further from development centers, or areas with more difficult access.</a:t>
            </a:r>
          </a:p>
          <a:p>
            <a:pPr eaLnBrk="1" hangingPunct="1"/>
            <a:r>
              <a:rPr lang="en-CA" dirty="0" smtClean="0"/>
              <a:t>To meet desired product objectives rapid crown closure and suppression of lower branches is still very important.  Requires high initial stocking and uniform tree distribution</a:t>
            </a:r>
          </a:p>
          <a:p>
            <a:pPr eaLnBrk="1" hangingPunct="1"/>
            <a:r>
              <a:rPr lang="en-CA" dirty="0" smtClean="0"/>
              <a:t>Too low an initial density may result in crop trees with extensive branching with insufficient clear wood to meet desired product objectives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pPr defTabSz="931154"/>
            <a:fld id="{DEF6EC13-491A-48C7-84A1-3E4647D8A483}" type="slidenum">
              <a:rPr lang="en-CA" smtClean="0"/>
              <a:pPr defTabSz="931154"/>
              <a:t>12</a:t>
            </a:fld>
            <a:endParaRPr lang="en-CA" dirty="0"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40B2F5B9-534A-4523-B197-FD658AD6FFC5}" type="slidenum">
              <a:rPr lang="en-CA" smtClean="0"/>
              <a:pPr>
                <a:defRPr/>
              </a:pPr>
              <a:t>13</a:t>
            </a:fld>
            <a:endParaRPr lang="en-CA"/>
          </a:p>
        </p:txBody>
      </p:sp>
    </p:spTree>
    <p:extLst>
      <p:ext uri="{BB962C8B-B14F-4D97-AF65-F5344CB8AC3E}">
        <p14:creationId xmlns:p14="http://schemas.microsoft.com/office/powerpoint/2010/main" val="22761167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pPr defTabSz="931154"/>
            <a:fld id="{CEEADE4D-363B-4AC4-B243-62A22D6E93FB}" type="slidenum">
              <a:rPr lang="en-CA" smtClean="0"/>
              <a:pPr defTabSz="931154"/>
              <a:t>14</a:t>
            </a:fld>
            <a:endParaRPr lang="en-CA" dirty="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r>
              <a:rPr lang="en-CA" dirty="0" smtClean="0"/>
              <a:t>Under a mixed wood strategy target is to produce both a conifer and a </a:t>
            </a:r>
            <a:r>
              <a:rPr lang="en-CA" dirty="0" smtClean="0"/>
              <a:t>broadleaf </a:t>
            </a:r>
            <a:r>
              <a:rPr lang="en-CA" dirty="0" smtClean="0"/>
              <a:t>saw log in a 50-70 year rotation</a:t>
            </a:r>
          </a:p>
          <a:p>
            <a:pPr eaLnBrk="1" hangingPunct="1"/>
            <a:r>
              <a:rPr lang="en-CA" dirty="0" smtClean="0"/>
              <a:t>Anticipated slight reduction in AAC similar to that of an extensive regime</a:t>
            </a:r>
          </a:p>
          <a:p>
            <a:pPr eaLnBrk="1" hangingPunct="1"/>
            <a:r>
              <a:rPr lang="en-CA" dirty="0" smtClean="0"/>
              <a:t>Mixed wood – divided into land types C (&gt; 80 % basal area) , CD, DC or D</a:t>
            </a:r>
          </a:p>
          <a:p>
            <a:pPr eaLnBrk="1" hangingPunct="1"/>
            <a:r>
              <a:rPr lang="en-CA" dirty="0" smtClean="0"/>
              <a:t>Mixed wood types DC or CD</a:t>
            </a:r>
          </a:p>
          <a:p>
            <a:pPr eaLnBrk="1" hangingPunct="1">
              <a:buFontTx/>
              <a:buChar char="•"/>
            </a:pPr>
            <a:r>
              <a:rPr lang="en-CA" dirty="0" smtClean="0"/>
              <a:t> Stratified mixtures </a:t>
            </a:r>
            <a:r>
              <a:rPr lang="en-CA" dirty="0" smtClean="0"/>
              <a:t>(broadleaf </a:t>
            </a:r>
            <a:r>
              <a:rPr lang="en-CA" dirty="0" err="1" smtClean="0"/>
              <a:t>overstory</a:t>
            </a:r>
            <a:r>
              <a:rPr lang="en-CA" dirty="0" smtClean="0"/>
              <a:t> with conifer understory)</a:t>
            </a:r>
          </a:p>
          <a:p>
            <a:pPr eaLnBrk="1" hangingPunct="1">
              <a:buFontTx/>
              <a:buChar char="•"/>
            </a:pPr>
            <a:r>
              <a:rPr lang="en-CA" dirty="0" smtClean="0"/>
              <a:t> Intimate mixtures (both components show dominance on site)</a:t>
            </a:r>
          </a:p>
          <a:p>
            <a:pPr eaLnBrk="1" hangingPunct="1">
              <a:buFontTx/>
              <a:buChar char="•"/>
            </a:pPr>
            <a:r>
              <a:rPr lang="en-CA" dirty="0" smtClean="0"/>
              <a:t> Mosaic mixtures (distinct patches) –stratified in distinct </a:t>
            </a:r>
            <a:r>
              <a:rPr lang="en-CA" dirty="0" smtClean="0"/>
              <a:t>broadleaf </a:t>
            </a:r>
            <a:r>
              <a:rPr lang="en-CA" dirty="0" smtClean="0"/>
              <a:t>and distinct conifer patches</a:t>
            </a:r>
          </a:p>
          <a:p>
            <a:pPr eaLnBrk="1" hangingPunct="1">
              <a:buFontTx/>
              <a:buChar char="•"/>
            </a:pPr>
            <a:r>
              <a:rPr lang="en-CA" dirty="0" smtClean="0"/>
              <a:t> Coast strategy will focus on Mosaic mixtures in small to medium size patches </a:t>
            </a:r>
          </a:p>
          <a:p>
            <a:pPr eaLnBrk="1" hangingPunct="1">
              <a:buFontTx/>
              <a:buChar char="•"/>
            </a:pPr>
            <a:r>
              <a:rPr lang="en-CA" dirty="0" smtClean="0"/>
              <a:t> Minimum patch size 0.5 ha</a:t>
            </a:r>
          </a:p>
          <a:p>
            <a:pPr eaLnBrk="1" hangingPunct="1">
              <a:buFontTx/>
              <a:buChar char="•"/>
            </a:pPr>
            <a:r>
              <a:rPr lang="en-CA" dirty="0" smtClean="0"/>
              <a:t> Focus in on Dr and conifer on similar rotations</a:t>
            </a:r>
          </a:p>
          <a:p>
            <a:pPr eaLnBrk="1" hangingPunct="1"/>
            <a:endParaRPr lang="en-CA"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pPr defTabSz="931154"/>
            <a:fld id="{2B017949-DB57-49BA-9CC9-08AECFC26D4C}" type="slidenum">
              <a:rPr lang="en-CA" smtClean="0"/>
              <a:pPr defTabSz="931154"/>
              <a:t>15</a:t>
            </a:fld>
            <a:endParaRPr lang="en-CA" dirty="0"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r>
              <a:rPr lang="en-CA" dirty="0" smtClean="0"/>
              <a:t>Generally this regime will rely on natural regeneration of broadleaf</a:t>
            </a:r>
            <a:r>
              <a:rPr lang="en-CA" baseline="0" dirty="0" smtClean="0"/>
              <a:t> species</a:t>
            </a:r>
            <a:r>
              <a:rPr lang="en-CA" dirty="0" smtClean="0"/>
              <a:t> (mainly Dr).  </a:t>
            </a:r>
          </a:p>
          <a:p>
            <a:pPr eaLnBrk="1" hangingPunct="1"/>
            <a:r>
              <a:rPr lang="en-CA" dirty="0" smtClean="0"/>
              <a:t>Allows for licensees to convert portions of conifer plantations with good quality natural broadleaf regeneration to mixed wood stands where certain criteria are met</a:t>
            </a:r>
          </a:p>
          <a:p>
            <a:pPr eaLnBrk="1" hangingPunct="1"/>
            <a:r>
              <a:rPr lang="en-CA" dirty="0" smtClean="0"/>
              <a:t>Within each of the distinct broadleaf patches broadleaves will need to be of sufficient density and tree distribution to meet the desired product objectives (similar to extensive regime).  Patch size should be &gt; 0.5 ha.</a:t>
            </a:r>
          </a:p>
          <a:p>
            <a:pPr eaLnBrk="1" hangingPunct="1"/>
            <a:r>
              <a:rPr lang="en-CA" dirty="0" smtClean="0"/>
              <a:t>Broadleaf components must be managed on the appropriate ecosystem in terms of productivity.</a:t>
            </a:r>
          </a:p>
          <a:p>
            <a:pPr eaLnBrk="1" hangingPunct="1"/>
            <a:r>
              <a:rPr lang="en-CA" dirty="0" smtClean="0"/>
              <a:t>Some intervention may be required in the conifer patches to meet the objectives  </a:t>
            </a:r>
            <a:r>
              <a:rPr lang="en-CA" dirty="0" err="1" smtClean="0"/>
              <a:t>ie</a:t>
            </a:r>
            <a:r>
              <a:rPr lang="en-CA" dirty="0" smtClean="0"/>
              <a:t> brushing where broadleaves are impacting conifers</a:t>
            </a:r>
          </a:p>
          <a:p>
            <a:pPr eaLnBrk="1" hangingPunct="1"/>
            <a:endParaRPr lang="en-CA"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Coast</a:t>
            </a:r>
            <a:r>
              <a:rPr lang="en-CA" baseline="0" dirty="0" smtClean="0"/>
              <a:t> strategy is to focus on mosaic mixtures with a minimum patch size 0.5 ha</a:t>
            </a:r>
            <a:endParaRPr lang="en-CA" dirty="0"/>
          </a:p>
        </p:txBody>
      </p:sp>
      <p:sp>
        <p:nvSpPr>
          <p:cNvPr id="4" name="Slide Number Placeholder 3"/>
          <p:cNvSpPr>
            <a:spLocks noGrp="1"/>
          </p:cNvSpPr>
          <p:nvPr>
            <p:ph type="sldNum" sz="quarter" idx="10"/>
          </p:nvPr>
        </p:nvSpPr>
        <p:spPr/>
        <p:txBody>
          <a:bodyPr/>
          <a:lstStyle/>
          <a:p>
            <a:pPr>
              <a:defRPr/>
            </a:pPr>
            <a:fld id="{40B2F5B9-534A-4523-B197-FD658AD6FFC5}" type="slidenum">
              <a:rPr lang="en-CA" smtClean="0"/>
              <a:pPr>
                <a:defRPr/>
              </a:pPr>
              <a:t>16</a:t>
            </a:fld>
            <a:endParaRPr lang="en-CA"/>
          </a:p>
        </p:txBody>
      </p:sp>
    </p:spTree>
    <p:extLst>
      <p:ext uri="{BB962C8B-B14F-4D97-AF65-F5344CB8AC3E}">
        <p14:creationId xmlns:p14="http://schemas.microsoft.com/office/powerpoint/2010/main" val="3666389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r>
              <a:rPr lang="en-US" dirty="0" smtClean="0"/>
              <a:t>Small patches of  dense</a:t>
            </a:r>
            <a:r>
              <a:rPr lang="en-US" baseline="0" dirty="0" smtClean="0"/>
              <a:t> </a:t>
            </a:r>
            <a:r>
              <a:rPr lang="en-US" dirty="0" smtClean="0"/>
              <a:t>Dr (5000 </a:t>
            </a:r>
            <a:r>
              <a:rPr lang="en-US" dirty="0" err="1" smtClean="0"/>
              <a:t>sph</a:t>
            </a:r>
            <a:r>
              <a:rPr lang="en-US" baseline="0" dirty="0" smtClean="0"/>
              <a:t> plus) within a conifer plantation. An opportunity for mosaic mixed wood  management. </a:t>
            </a:r>
            <a:endParaRPr lang="en-US" dirty="0" smtClean="0"/>
          </a:p>
        </p:txBody>
      </p:sp>
      <p:sp>
        <p:nvSpPr>
          <p:cNvPr id="50180" name="Slide Number Placeholder 3"/>
          <p:cNvSpPr>
            <a:spLocks noGrp="1"/>
          </p:cNvSpPr>
          <p:nvPr>
            <p:ph type="sldNum" sz="quarter" idx="5"/>
          </p:nvPr>
        </p:nvSpPr>
        <p:spPr>
          <a:noFill/>
        </p:spPr>
        <p:txBody>
          <a:bodyPr/>
          <a:lstStyle/>
          <a:p>
            <a:pPr defTabSz="931154"/>
            <a:fld id="{B878243B-8999-4A1F-867B-719712604C9A}" type="slidenum">
              <a:rPr lang="en-CA" smtClean="0"/>
              <a:pPr defTabSz="931154"/>
              <a:t>17</a:t>
            </a:fld>
            <a:endParaRPr lang="en-CA"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Coastal strategy has been in place</a:t>
            </a:r>
            <a:r>
              <a:rPr lang="en-CA" baseline="0" dirty="0" smtClean="0"/>
              <a:t> since 2008.  In 2014 the CRIT decided to conduct a review of implementation to see how well the Coast had progressed with achievement of objectives and interim management targets.  A document entitled “Hardwood Management on the Coast 5 year Review” was developed and distributed earlier this year.</a:t>
            </a:r>
            <a:endParaRPr lang="en-CA" dirty="0" smtClean="0"/>
          </a:p>
          <a:p>
            <a:endParaRPr lang="en-CA" dirty="0" smtClean="0"/>
          </a:p>
          <a:p>
            <a:endParaRPr lang="en-CA" dirty="0" smtClean="0"/>
          </a:p>
          <a:p>
            <a:r>
              <a:rPr lang="en-CA" dirty="0" smtClean="0"/>
              <a:t>For </a:t>
            </a:r>
            <a:r>
              <a:rPr lang="en-CA" dirty="0" smtClean="0"/>
              <a:t>context the broadleaf</a:t>
            </a:r>
            <a:r>
              <a:rPr lang="en-CA" baseline="0" dirty="0" smtClean="0"/>
              <a:t> harvest level between 2007 and 2013 averaged about 145, 000 m3 per year, which would require approximately 550 ha per year of active management to sustain.</a:t>
            </a:r>
          </a:p>
          <a:p>
            <a:endParaRPr lang="en-CA" baseline="0" dirty="0" smtClean="0"/>
          </a:p>
          <a:p>
            <a:r>
              <a:rPr lang="en-CA" baseline="0" dirty="0" smtClean="0"/>
              <a:t>The broadleaf harvest was primarily red alder from the Sunshine Coast, Campbell River, North-island and Chilliwack Resource Districts.</a:t>
            </a:r>
            <a:endParaRPr lang="en-CA" dirty="0"/>
          </a:p>
        </p:txBody>
      </p:sp>
      <p:sp>
        <p:nvSpPr>
          <p:cNvPr id="4" name="Slide Number Placeholder 3"/>
          <p:cNvSpPr>
            <a:spLocks noGrp="1"/>
          </p:cNvSpPr>
          <p:nvPr>
            <p:ph type="sldNum" sz="quarter" idx="10"/>
          </p:nvPr>
        </p:nvSpPr>
        <p:spPr/>
        <p:txBody>
          <a:bodyPr/>
          <a:lstStyle/>
          <a:p>
            <a:pPr>
              <a:defRPr/>
            </a:pPr>
            <a:fld id="{40B2F5B9-534A-4523-B197-FD658AD6FFC5}" type="slidenum">
              <a:rPr lang="en-CA" smtClean="0"/>
              <a:pPr>
                <a:defRPr/>
              </a:pPr>
              <a:t>18</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only broadleaf</a:t>
            </a:r>
            <a:r>
              <a:rPr lang="en-CA" baseline="0" dirty="0" smtClean="0"/>
              <a:t> species planted on the coast between 2009 and 2014 was Dr.  The area managed for broadleaf species represents both the intensive and extensive regimes with the average planting density approximately 1300 </a:t>
            </a:r>
            <a:r>
              <a:rPr lang="en-CA" baseline="0" dirty="0" err="1" smtClean="0"/>
              <a:t>sph</a:t>
            </a:r>
            <a:r>
              <a:rPr lang="en-CA" baseline="0" dirty="0" smtClean="0"/>
              <a:t> with a range of 1000-1600 </a:t>
            </a:r>
            <a:r>
              <a:rPr lang="en-CA" baseline="0" dirty="0" err="1" smtClean="0"/>
              <a:t>sph</a:t>
            </a:r>
            <a:r>
              <a:rPr lang="en-CA" baseline="0" dirty="0" smtClean="0"/>
              <a:t>.</a:t>
            </a:r>
          </a:p>
          <a:p>
            <a:endParaRPr lang="en-CA" baseline="0" dirty="0" smtClean="0"/>
          </a:p>
          <a:p>
            <a:r>
              <a:rPr lang="en-CA" baseline="0" dirty="0" smtClean="0"/>
              <a:t>The average standard unit size being managed for broadleaf species was 12.5 in 2012 and 6.9 ha in 2013 but with a range of 0.7 ha to 29.1 ha.</a:t>
            </a:r>
          </a:p>
          <a:p>
            <a:endParaRPr lang="en-CA" baseline="0" dirty="0" smtClean="0"/>
          </a:p>
        </p:txBody>
      </p:sp>
      <p:sp>
        <p:nvSpPr>
          <p:cNvPr id="4" name="Slide Number Placeholder 3"/>
          <p:cNvSpPr>
            <a:spLocks noGrp="1"/>
          </p:cNvSpPr>
          <p:nvPr>
            <p:ph type="sldNum" sz="quarter" idx="10"/>
          </p:nvPr>
        </p:nvSpPr>
        <p:spPr/>
        <p:txBody>
          <a:bodyPr/>
          <a:lstStyle/>
          <a:p>
            <a:pPr>
              <a:defRPr/>
            </a:pPr>
            <a:fld id="{40B2F5B9-534A-4523-B197-FD658AD6FFC5}" type="slidenum">
              <a:rPr lang="en-CA" smtClean="0"/>
              <a:pPr>
                <a:defRPr/>
              </a:pPr>
              <a:t>19</a:t>
            </a:fld>
            <a:endParaRPr lang="en-CA"/>
          </a:p>
        </p:txBody>
      </p:sp>
    </p:spTree>
    <p:extLst>
      <p:ext uri="{BB962C8B-B14F-4D97-AF65-F5344CB8AC3E}">
        <p14:creationId xmlns:p14="http://schemas.microsoft.com/office/powerpoint/2010/main" val="4006868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pPr defTabSz="931154"/>
            <a:fld id="{B4E0BDF7-EDFB-4785-8FE8-C7832E1EF790}" type="slidenum">
              <a:rPr lang="en-CA" smtClean="0"/>
              <a:pPr defTabSz="931154"/>
              <a:t>20</a:t>
            </a:fld>
            <a:endParaRPr lang="en-CA" dirty="0"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marL="0" indent="0" eaLnBrk="1" hangingPunct="1">
              <a:buNone/>
            </a:pPr>
            <a:r>
              <a:rPr lang="en-CA" dirty="0" smtClean="0"/>
              <a:t>A small component</a:t>
            </a:r>
            <a:r>
              <a:rPr lang="en-CA" baseline="0" dirty="0" smtClean="0"/>
              <a:t> of the area established through natural  regeneration is for mixed wood management.  The area noted for natural regeneration is likely under represented since conversion of conifer stands to broadleaf or mixed wood stands may not yet have been reported into RESULTS</a:t>
            </a:r>
            <a:endParaRPr lang="en-CA"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Although the trend in broadleaf</a:t>
            </a:r>
            <a:r>
              <a:rPr lang="en-CA" baseline="0" dirty="0" smtClean="0"/>
              <a:t> management has been positive, t</a:t>
            </a:r>
            <a:r>
              <a:rPr lang="en-CA" dirty="0" smtClean="0"/>
              <a:t>he 200-250 ha per year currently</a:t>
            </a:r>
            <a:r>
              <a:rPr lang="en-CA" baseline="0" dirty="0" smtClean="0"/>
              <a:t> being actively managed for broadleaf species is less than that required to maintain the average broadleaf  harvest over the previous 5 year period, and is not sufficient to increase broadleaf production.</a:t>
            </a:r>
            <a:endParaRPr lang="en-CA" dirty="0" smtClean="0"/>
          </a:p>
          <a:p>
            <a:r>
              <a:rPr lang="en-CA" baseline="0" dirty="0" smtClean="0"/>
              <a:t>It was expected that there would be little broadleaf  management in the first couple of years (seedlings not online).</a:t>
            </a:r>
          </a:p>
          <a:p>
            <a:endParaRPr lang="en-CA" baseline="0" dirty="0" smtClean="0"/>
          </a:p>
          <a:p>
            <a:r>
              <a:rPr lang="en-CA" dirty="0" smtClean="0"/>
              <a:t>Based on a RESULTS query</a:t>
            </a:r>
            <a:r>
              <a:rPr lang="en-CA" baseline="0" dirty="0" smtClean="0"/>
              <a:t> approximately 15000 ha a year are harvested across the Coast with 76 % of this area from sites suitable for management of red alder. If we were only to manage for broadleaf species on good site approximately 10 % of the area harvested annually on the coast would need to be managed for broadleaf species to achieve the targets.</a:t>
            </a:r>
            <a:endParaRPr lang="en-CA" dirty="0" smtClean="0"/>
          </a:p>
          <a:p>
            <a:endParaRPr lang="en-CA" dirty="0" smtClean="0"/>
          </a:p>
          <a:p>
            <a:r>
              <a:rPr lang="en-CA" dirty="0" smtClean="0"/>
              <a:t>If</a:t>
            </a:r>
            <a:r>
              <a:rPr lang="en-CA" baseline="0" dirty="0" smtClean="0"/>
              <a:t> the goal is to build capacity in the Broadleaf manufacturing sector i</a:t>
            </a:r>
            <a:r>
              <a:rPr lang="en-CA" dirty="0" smtClean="0"/>
              <a:t>nvestors will</a:t>
            </a:r>
            <a:r>
              <a:rPr lang="en-CA" baseline="0" dirty="0" smtClean="0"/>
              <a:t> require confidence that there will be a sustainable supply of broadleaf species available for harvest</a:t>
            </a:r>
          </a:p>
          <a:p>
            <a:endParaRPr lang="en-CA" baseline="0" dirty="0" smtClean="0"/>
          </a:p>
        </p:txBody>
      </p:sp>
      <p:sp>
        <p:nvSpPr>
          <p:cNvPr id="4" name="Slide Number Placeholder 3"/>
          <p:cNvSpPr>
            <a:spLocks noGrp="1"/>
          </p:cNvSpPr>
          <p:nvPr>
            <p:ph type="sldNum" sz="quarter" idx="10"/>
          </p:nvPr>
        </p:nvSpPr>
        <p:spPr/>
        <p:txBody>
          <a:bodyPr/>
          <a:lstStyle/>
          <a:p>
            <a:pPr>
              <a:defRPr/>
            </a:pPr>
            <a:fld id="{40B2F5B9-534A-4523-B197-FD658AD6FFC5}" type="slidenum">
              <a:rPr lang="en-CA" smtClean="0"/>
              <a:pPr>
                <a:defRPr/>
              </a:pPr>
              <a:t>21</a:t>
            </a:fld>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CA" baseline="0" dirty="0" smtClean="0"/>
              <a:t>Operational site plan development in many cases done by forest professionals </a:t>
            </a:r>
            <a:r>
              <a:rPr lang="en-CA" baseline="0" dirty="0" smtClean="0"/>
              <a:t>within </a:t>
            </a:r>
            <a:r>
              <a:rPr lang="en-CA" baseline="0" dirty="0" smtClean="0"/>
              <a:t>the consulting community  who may not be aware of the </a:t>
            </a:r>
            <a:r>
              <a:rPr lang="en-CA" baseline="0" dirty="0" smtClean="0"/>
              <a:t>strategic goal </a:t>
            </a:r>
            <a:r>
              <a:rPr lang="en-CA" baseline="0" dirty="0" smtClean="0"/>
              <a:t>for increased broadleaf management  and/or </a:t>
            </a:r>
            <a:r>
              <a:rPr lang="en-CA" baseline="0" dirty="0" smtClean="0"/>
              <a:t>adequately </a:t>
            </a:r>
            <a:r>
              <a:rPr lang="en-CA" baseline="0" dirty="0" smtClean="0"/>
              <a:t>trained in broadleaf </a:t>
            </a:r>
            <a:r>
              <a:rPr lang="en-CA" baseline="0" dirty="0" smtClean="0"/>
              <a:t>management. There are different risks and considerations with broadleaf management as compared to conifer management.  For example in broadleaf management it is critical to capture the site early and obtain crown closure to maintain stem form.  Also for broadleaf species like red alder site selection is critical, since alder needs sufficient moisture during the growing season.  Droughty sites, coarse textured soils, and hot south facing slopes are often problematic for ideal growth. Alder is also very susceptible to spring frosts so frost prone sites should be avoided.</a:t>
            </a:r>
            <a:endParaRPr lang="en-CA" baseline="0" dirty="0" smtClean="0"/>
          </a:p>
          <a:p>
            <a:endParaRPr lang="en-CA" dirty="0" smtClean="0"/>
          </a:p>
          <a:p>
            <a:r>
              <a:rPr lang="en-CA" baseline="0" dirty="0" smtClean="0"/>
              <a:t>For </a:t>
            </a:r>
            <a:r>
              <a:rPr lang="en-CA" baseline="0" dirty="0" smtClean="0"/>
              <a:t>many a paradigm shift is required to manage for broadleaf species as not many years ago the focus was on killing these species to improve growth and survival of conifer crop trees.</a:t>
            </a:r>
          </a:p>
          <a:p>
            <a:endParaRPr lang="en-CA" baseline="0" dirty="0" smtClean="0"/>
          </a:p>
          <a:p>
            <a:r>
              <a:rPr lang="en-CA" baseline="0" dirty="0" smtClean="0"/>
              <a:t>Alder is difficult to establish on sites with thick humus. Roots need to get into mineral soil or black and rich organics at the very least</a:t>
            </a:r>
          </a:p>
          <a:p>
            <a:endParaRPr lang="en-CA" baseline="0" dirty="0" smtClean="0"/>
          </a:p>
          <a:p>
            <a:r>
              <a:rPr lang="en-CA" smtClean="0"/>
              <a:t>Alder </a:t>
            </a:r>
            <a:r>
              <a:rPr lang="en-CA" dirty="0" smtClean="0"/>
              <a:t>red-stain</a:t>
            </a:r>
            <a:r>
              <a:rPr lang="en-CA" baseline="0" dirty="0" smtClean="0"/>
              <a:t> is associated with cold outflow conditions in many in the coastal valleys in the Sub-maritime seed planning zone.</a:t>
            </a:r>
          </a:p>
          <a:p>
            <a:r>
              <a:rPr lang="en-CA" baseline="0" dirty="0" smtClean="0"/>
              <a:t>There is uncertainty regarding reliable seed and planting stock for the sub-maritime seed planning zone.</a:t>
            </a:r>
            <a:endParaRPr lang="en-CA" dirty="0"/>
          </a:p>
        </p:txBody>
      </p:sp>
      <p:sp>
        <p:nvSpPr>
          <p:cNvPr id="4" name="Slide Number Placeholder 3"/>
          <p:cNvSpPr>
            <a:spLocks noGrp="1"/>
          </p:cNvSpPr>
          <p:nvPr>
            <p:ph type="sldNum" sz="quarter" idx="10"/>
          </p:nvPr>
        </p:nvSpPr>
        <p:spPr/>
        <p:txBody>
          <a:bodyPr/>
          <a:lstStyle/>
          <a:p>
            <a:pPr>
              <a:defRPr/>
            </a:pPr>
            <a:fld id="{40B2F5B9-534A-4523-B197-FD658AD6FFC5}" type="slidenum">
              <a:rPr lang="en-CA" smtClean="0"/>
              <a:pPr>
                <a:defRPr/>
              </a:pPr>
              <a:t>22</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aseline="0" dirty="0" smtClean="0"/>
              <a:t>Strategic planning processes such as type 4 </a:t>
            </a:r>
            <a:r>
              <a:rPr lang="en-CA" baseline="0" dirty="0" err="1" smtClean="0"/>
              <a:t>silviculture</a:t>
            </a:r>
            <a:r>
              <a:rPr lang="en-CA" baseline="0" dirty="0" smtClean="0"/>
              <a:t> strategies  or the Integrated Resource Management Plan pilot in the </a:t>
            </a:r>
            <a:r>
              <a:rPr lang="en-CA" baseline="0" dirty="0" err="1" smtClean="0"/>
              <a:t>Arrowsmith</a:t>
            </a:r>
            <a:r>
              <a:rPr lang="en-CA" baseline="0" dirty="0" smtClean="0"/>
              <a:t> TSA.</a:t>
            </a:r>
          </a:p>
          <a:p>
            <a:endParaRPr lang="en-CA" baseline="0" dirty="0" smtClean="0"/>
          </a:p>
          <a:p>
            <a:r>
              <a:rPr lang="en-CA" baseline="0" dirty="0" smtClean="0"/>
              <a:t>Especially important to look at seed supply in the sub-maritime seed planning zones</a:t>
            </a:r>
            <a:endParaRPr lang="en-CA" baseline="0" dirty="0" smtClean="0"/>
          </a:p>
        </p:txBody>
      </p:sp>
      <p:sp>
        <p:nvSpPr>
          <p:cNvPr id="4" name="Slide Number Placeholder 3"/>
          <p:cNvSpPr>
            <a:spLocks noGrp="1"/>
          </p:cNvSpPr>
          <p:nvPr>
            <p:ph type="sldNum" sz="quarter" idx="10"/>
          </p:nvPr>
        </p:nvSpPr>
        <p:spPr/>
        <p:txBody>
          <a:bodyPr/>
          <a:lstStyle/>
          <a:p>
            <a:pPr>
              <a:defRPr/>
            </a:pPr>
            <a:fld id="{40B2F5B9-534A-4523-B197-FD658AD6FFC5}" type="slidenum">
              <a:rPr lang="en-CA" smtClean="0"/>
              <a:pPr>
                <a:defRPr/>
              </a:pPr>
              <a:t>23</a:t>
            </a:fld>
            <a:endParaRPr lang="en-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pPr defTabSz="931154"/>
            <a:fld id="{13C92022-92DF-47DC-8FCD-B2AD5EB874B9}" type="slidenum">
              <a:rPr lang="en-CA" smtClean="0"/>
              <a:pPr defTabSz="931154"/>
              <a:t>24</a:t>
            </a:fld>
            <a:endParaRPr lang="en-CA" dirty="0"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5867400" cy="6858000"/>
            <a:chOff x="0" y="0"/>
            <a:chExt cx="3696" cy="4320"/>
          </a:xfrm>
        </p:grpSpPr>
        <p:sp>
          <p:nvSpPr>
            <p:cNvPr id="5" name="Rectangle 3"/>
            <p:cNvSpPr>
              <a:spLocks noChangeArrowheads="1"/>
            </p:cNvSpPr>
            <p:nvPr/>
          </p:nvSpPr>
          <p:spPr bwMode="auto">
            <a:xfrm>
              <a:off x="0" y="0"/>
              <a:ext cx="2880" cy="4320"/>
            </a:xfrm>
            <a:prstGeom prst="rect">
              <a:avLst/>
            </a:prstGeom>
            <a:solidFill>
              <a:schemeClr val="accent2"/>
            </a:solidFill>
            <a:ln w="9525">
              <a:noFill/>
              <a:miter lim="800000"/>
              <a:headEnd/>
              <a:tailEnd/>
            </a:ln>
            <a:effectLst/>
          </p:spPr>
          <p:txBody>
            <a:bodyPr wrap="none" anchor="ctr"/>
            <a:lstStyle/>
            <a:p>
              <a:pPr algn="ctr">
                <a:defRPr/>
              </a:pPr>
              <a:endParaRPr kumimoji="1" lang="en-US" sz="2400">
                <a:latin typeface="Times New Roman" pitchFamily="18" charset="0"/>
              </a:endParaRPr>
            </a:p>
          </p:txBody>
        </p:sp>
        <p:sp>
          <p:nvSpPr>
            <p:cNvPr id="6" name="AutoShape 4"/>
            <p:cNvSpPr>
              <a:spLocks noChangeArrowheads="1"/>
            </p:cNvSpPr>
            <p:nvPr/>
          </p:nvSpPr>
          <p:spPr bwMode="white">
            <a:xfrm>
              <a:off x="432" y="624"/>
              <a:ext cx="3264" cy="1200"/>
            </a:xfrm>
            <a:prstGeom prst="roundRect">
              <a:avLst>
                <a:gd name="adj" fmla="val 50000"/>
              </a:avLst>
            </a:prstGeom>
            <a:solidFill>
              <a:schemeClr val="bg1"/>
            </a:solidFill>
            <a:ln w="9525">
              <a:noFill/>
              <a:round/>
              <a:headEnd/>
              <a:tailEnd/>
            </a:ln>
            <a:effectLst/>
          </p:spPr>
          <p:txBody>
            <a:bodyPr wrap="none" anchor="ctr"/>
            <a:lstStyle/>
            <a:p>
              <a:pPr algn="ctr">
                <a:defRPr/>
              </a:pPr>
              <a:endParaRPr kumimoji="1" lang="en-US" sz="2400">
                <a:latin typeface="Times New Roman" pitchFamily="18" charset="0"/>
              </a:endParaRPr>
            </a:p>
          </p:txBody>
        </p:sp>
      </p:grpSp>
      <p:grpSp>
        <p:nvGrpSpPr>
          <p:cNvPr id="7" name="Group 5"/>
          <p:cNvGrpSpPr>
            <a:grpSpLocks/>
          </p:cNvGrpSpPr>
          <p:nvPr/>
        </p:nvGrpSpPr>
        <p:grpSpPr bwMode="auto">
          <a:xfrm>
            <a:off x="4572000" y="4889500"/>
            <a:ext cx="3937000" cy="87313"/>
            <a:chOff x="2288" y="3080"/>
            <a:chExt cx="3072" cy="201"/>
          </a:xfrm>
        </p:grpSpPr>
        <p:sp>
          <p:nvSpPr>
            <p:cNvPr id="8" name="AutoShape 6"/>
            <p:cNvSpPr>
              <a:spLocks noChangeArrowheads="1"/>
            </p:cNvSpPr>
            <p:nvPr/>
          </p:nvSpPr>
          <p:spPr bwMode="auto">
            <a:xfrm flipH="1">
              <a:off x="2288" y="3080"/>
              <a:ext cx="2913" cy="201"/>
            </a:xfrm>
            <a:prstGeom prst="roundRect">
              <a:avLst>
                <a:gd name="adj" fmla="val 0"/>
              </a:avLst>
            </a:prstGeom>
            <a:solidFill>
              <a:schemeClr val="hlink"/>
            </a:solidFill>
            <a:ln w="9525">
              <a:noFill/>
              <a:round/>
              <a:headEnd/>
              <a:tailEnd/>
            </a:ln>
            <a:effectLst/>
          </p:spPr>
          <p:txBody>
            <a:bodyPr wrap="none" anchor="ctr"/>
            <a:lstStyle/>
            <a:p>
              <a:pPr>
                <a:defRPr/>
              </a:pPr>
              <a:endParaRPr lang="en-US"/>
            </a:p>
          </p:txBody>
        </p:sp>
        <p:sp>
          <p:nvSpPr>
            <p:cNvPr id="9" name="AutoShape 7"/>
            <p:cNvSpPr>
              <a:spLocks noChangeArrowheads="1"/>
            </p:cNvSpPr>
            <p:nvPr/>
          </p:nvSpPr>
          <p:spPr bwMode="auto">
            <a:xfrm>
              <a:off x="5196" y="3080"/>
              <a:ext cx="164" cy="201"/>
            </a:xfrm>
            <a:prstGeom prst="flowChartDelay">
              <a:avLst/>
            </a:prstGeom>
            <a:solidFill>
              <a:schemeClr val="hlink"/>
            </a:solidFill>
            <a:ln w="9525">
              <a:noFill/>
              <a:miter lim="800000"/>
              <a:headEnd/>
              <a:tailEnd/>
            </a:ln>
            <a:effectLst/>
          </p:spPr>
          <p:txBody>
            <a:bodyPr wrap="none" anchor="ctr"/>
            <a:lstStyle/>
            <a:p>
              <a:pPr>
                <a:defRPr/>
              </a:pPr>
              <a:endParaRPr lang="en-US"/>
            </a:p>
          </p:txBody>
        </p:sp>
      </p:grpSp>
      <p:sp>
        <p:nvSpPr>
          <p:cNvPr id="5128" name="Rectangle 8"/>
          <p:cNvSpPr>
            <a:spLocks noGrp="1" noChangeArrowheads="1"/>
          </p:cNvSpPr>
          <p:nvPr>
            <p:ph type="subTitle" idx="1"/>
          </p:nvPr>
        </p:nvSpPr>
        <p:spPr>
          <a:xfrm>
            <a:off x="4673600" y="2927350"/>
            <a:ext cx="4013200" cy="1822450"/>
          </a:xfrm>
        </p:spPr>
        <p:txBody>
          <a:bodyPr anchor="b"/>
          <a:lstStyle>
            <a:lvl1pPr>
              <a:defRPr>
                <a:solidFill>
                  <a:schemeClr val="tx2"/>
                </a:solidFill>
              </a:defRPr>
            </a:lvl1pPr>
          </a:lstStyle>
          <a:p>
            <a:r>
              <a:rPr lang="en-CA"/>
              <a:t>Click to edit Master subtitle style</a:t>
            </a:r>
          </a:p>
        </p:txBody>
      </p:sp>
      <p:sp>
        <p:nvSpPr>
          <p:cNvPr id="5132" name="AutoShape 12"/>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r>
              <a:rPr lang="en-CA"/>
              <a:t>Click to edit Master title style</a:t>
            </a:r>
          </a:p>
        </p:txBody>
      </p:sp>
      <p:sp>
        <p:nvSpPr>
          <p:cNvPr id="10" name="Date Placeholder 13"/>
          <p:cNvSpPr>
            <a:spLocks noGrp="1"/>
          </p:cNvSpPr>
          <p:nvPr>
            <p:ph type="dt" sz="half" idx="10"/>
          </p:nvPr>
        </p:nvSpPr>
        <p:spPr/>
        <p:txBody>
          <a:bodyPr/>
          <a:lstStyle>
            <a:lvl1pPr>
              <a:defRPr/>
            </a:lvl1pPr>
          </a:lstStyle>
          <a:p>
            <a:pPr>
              <a:defRPr/>
            </a:pPr>
            <a:fld id="{DE86E76C-58C2-449A-80D7-FF909AAFAD38}" type="datetime3">
              <a:rPr lang="en-CA"/>
              <a:pPr>
                <a:defRPr/>
              </a:pPr>
              <a:t>10 April 2015</a:t>
            </a:fld>
            <a:endParaRPr lang="en-CA"/>
          </a:p>
        </p:txBody>
      </p:sp>
      <p:sp>
        <p:nvSpPr>
          <p:cNvPr id="11" name="Slide Number Placeholder 14"/>
          <p:cNvSpPr>
            <a:spLocks noGrp="1"/>
          </p:cNvSpPr>
          <p:nvPr>
            <p:ph type="sldNum" sz="quarter" idx="11"/>
          </p:nvPr>
        </p:nvSpPr>
        <p:spPr/>
        <p:txBody>
          <a:bodyPr/>
          <a:lstStyle>
            <a:lvl1pPr>
              <a:defRPr/>
            </a:lvl1pPr>
          </a:lstStyle>
          <a:p>
            <a:pPr>
              <a:defRPr/>
            </a:pPr>
            <a:fld id="{56C59563-1641-43B2-AF2F-1798065B9EF6}" type="slidenum">
              <a:rPr lang="en-CA"/>
              <a:pPr>
                <a:defRPr/>
              </a:pPr>
              <a:t>‹#›</a:t>
            </a:fld>
            <a:endParaRPr lang="en-CA"/>
          </a:p>
        </p:txBody>
      </p:sp>
      <p:sp>
        <p:nvSpPr>
          <p:cNvPr id="12" name="Footer Placeholder 15"/>
          <p:cNvSpPr>
            <a:spLocks noGrp="1"/>
          </p:cNvSpPr>
          <p:nvPr>
            <p:ph type="ftr" sz="quarter" idx="12"/>
          </p:nvPr>
        </p:nvSpPr>
        <p:spPr>
          <a:xfrm>
            <a:off x="5257800" y="6248400"/>
            <a:ext cx="3506788" cy="398463"/>
          </a:xfrm>
        </p:spPr>
        <p:txBody>
          <a:bodyPr/>
          <a:lstStyle>
            <a:lvl1pPr>
              <a:defRPr/>
            </a:lvl1pPr>
          </a:lstStyle>
          <a:p>
            <a:pPr>
              <a:defRPr/>
            </a:pPr>
            <a:r>
              <a:rPr lang="en-US"/>
              <a:t>CSC Meeting, February 12, 2009</a:t>
            </a:r>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8"/>
          <p:cNvSpPr>
            <a:spLocks noGrp="1" noChangeArrowheads="1"/>
          </p:cNvSpPr>
          <p:nvPr>
            <p:ph type="dt" sz="half" idx="10"/>
          </p:nvPr>
        </p:nvSpPr>
        <p:spPr>
          <a:ln/>
        </p:spPr>
        <p:txBody>
          <a:bodyPr/>
          <a:lstStyle>
            <a:lvl1pPr>
              <a:defRPr/>
            </a:lvl1pPr>
          </a:lstStyle>
          <a:p>
            <a:pPr>
              <a:defRPr/>
            </a:pPr>
            <a:fld id="{9E814054-09D1-442C-A66B-A9EA994962BC}" type="datetime3">
              <a:rPr lang="en-CA"/>
              <a:pPr>
                <a:defRPr/>
              </a:pPr>
              <a:t>10 April 2015</a:t>
            </a:fld>
            <a:endParaRPr lang="en-CA"/>
          </a:p>
        </p:txBody>
      </p:sp>
      <p:sp>
        <p:nvSpPr>
          <p:cNvPr id="5" name="Rectangle 9"/>
          <p:cNvSpPr>
            <a:spLocks noGrp="1" noChangeArrowheads="1"/>
          </p:cNvSpPr>
          <p:nvPr>
            <p:ph type="ftr" sz="quarter" idx="11"/>
          </p:nvPr>
        </p:nvSpPr>
        <p:spPr>
          <a:ln/>
        </p:spPr>
        <p:txBody>
          <a:bodyPr/>
          <a:lstStyle>
            <a:lvl1pPr>
              <a:defRPr/>
            </a:lvl1pPr>
          </a:lstStyle>
          <a:p>
            <a:pPr>
              <a:defRPr/>
            </a:pPr>
            <a:r>
              <a:rPr lang="en-US"/>
              <a:t>CSC Meeting, February 12, 2009</a:t>
            </a:r>
            <a:endParaRPr lang="en-CA"/>
          </a:p>
        </p:txBody>
      </p:sp>
      <p:sp>
        <p:nvSpPr>
          <p:cNvPr id="6" name="Rectangle 10"/>
          <p:cNvSpPr>
            <a:spLocks noGrp="1" noChangeArrowheads="1"/>
          </p:cNvSpPr>
          <p:nvPr>
            <p:ph type="sldNum" sz="quarter" idx="12"/>
          </p:nvPr>
        </p:nvSpPr>
        <p:spPr>
          <a:ln/>
        </p:spPr>
        <p:txBody>
          <a:bodyPr/>
          <a:lstStyle>
            <a:lvl1pPr>
              <a:defRPr/>
            </a:lvl1pPr>
          </a:lstStyle>
          <a:p>
            <a:pPr>
              <a:defRPr/>
            </a:pPr>
            <a:fld id="{29204411-17B3-4458-8B08-B17887E43B55}" type="slidenum">
              <a:rPr lang="en-CA"/>
              <a:pPr>
                <a:defRPr/>
              </a:pPr>
              <a:t>‹#›</a:t>
            </a:fld>
            <a:endParaRPr lang="en-CA"/>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fld id="{BD874DCE-0B80-4773-8E3E-6DC511782309}" type="datetime3">
              <a:rPr lang="en-CA"/>
              <a:pPr>
                <a:defRPr/>
              </a:pPr>
              <a:t>10 April 2015</a:t>
            </a:fld>
            <a:endParaRPr lang="en-CA"/>
          </a:p>
        </p:txBody>
      </p:sp>
      <p:sp>
        <p:nvSpPr>
          <p:cNvPr id="5" name="Rectangle 9"/>
          <p:cNvSpPr>
            <a:spLocks noGrp="1" noChangeArrowheads="1"/>
          </p:cNvSpPr>
          <p:nvPr>
            <p:ph type="ftr" sz="quarter" idx="11"/>
          </p:nvPr>
        </p:nvSpPr>
        <p:spPr>
          <a:ln/>
        </p:spPr>
        <p:txBody>
          <a:bodyPr/>
          <a:lstStyle>
            <a:lvl1pPr>
              <a:defRPr/>
            </a:lvl1pPr>
          </a:lstStyle>
          <a:p>
            <a:pPr>
              <a:defRPr/>
            </a:pPr>
            <a:r>
              <a:rPr lang="en-US"/>
              <a:t>CSC Meeting, February 12, 2009</a:t>
            </a:r>
            <a:endParaRPr lang="en-CA"/>
          </a:p>
        </p:txBody>
      </p:sp>
      <p:sp>
        <p:nvSpPr>
          <p:cNvPr id="6" name="Rectangle 10"/>
          <p:cNvSpPr>
            <a:spLocks noGrp="1" noChangeArrowheads="1"/>
          </p:cNvSpPr>
          <p:nvPr>
            <p:ph type="sldNum" sz="quarter" idx="12"/>
          </p:nvPr>
        </p:nvSpPr>
        <p:spPr>
          <a:ln/>
        </p:spPr>
        <p:txBody>
          <a:bodyPr/>
          <a:lstStyle>
            <a:lvl1pPr>
              <a:defRPr/>
            </a:lvl1pPr>
          </a:lstStyle>
          <a:p>
            <a:pPr>
              <a:defRPr/>
            </a:pPr>
            <a:fld id="{89DA59B2-673D-4A64-9B41-31EC0EC5B444}" type="slidenum">
              <a:rPr lang="en-CA"/>
              <a:pPr>
                <a:defRPr/>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511300"/>
            <a:ext cx="3770313" cy="4575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0913" y="1511300"/>
            <a:ext cx="3770312" cy="4575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fld id="{E5925BFA-E052-4ACB-9700-16C94800FB3D}" type="datetime3">
              <a:rPr lang="en-CA"/>
              <a:pPr>
                <a:defRPr/>
              </a:pPr>
              <a:t>10 April 2015</a:t>
            </a:fld>
            <a:endParaRPr lang="en-CA"/>
          </a:p>
        </p:txBody>
      </p:sp>
      <p:sp>
        <p:nvSpPr>
          <p:cNvPr id="6" name="Rectangle 9"/>
          <p:cNvSpPr>
            <a:spLocks noGrp="1" noChangeArrowheads="1"/>
          </p:cNvSpPr>
          <p:nvPr>
            <p:ph type="ftr" sz="quarter" idx="11"/>
          </p:nvPr>
        </p:nvSpPr>
        <p:spPr>
          <a:ln/>
        </p:spPr>
        <p:txBody>
          <a:bodyPr/>
          <a:lstStyle>
            <a:lvl1pPr>
              <a:defRPr/>
            </a:lvl1pPr>
          </a:lstStyle>
          <a:p>
            <a:pPr>
              <a:defRPr/>
            </a:pPr>
            <a:r>
              <a:rPr lang="en-US"/>
              <a:t>CSC Meeting, February 12, 2009</a:t>
            </a:r>
            <a:endParaRPr lang="en-CA"/>
          </a:p>
        </p:txBody>
      </p:sp>
      <p:sp>
        <p:nvSpPr>
          <p:cNvPr id="7" name="Rectangle 10"/>
          <p:cNvSpPr>
            <a:spLocks noGrp="1" noChangeArrowheads="1"/>
          </p:cNvSpPr>
          <p:nvPr>
            <p:ph type="sldNum" sz="quarter" idx="12"/>
          </p:nvPr>
        </p:nvSpPr>
        <p:spPr>
          <a:ln/>
        </p:spPr>
        <p:txBody>
          <a:bodyPr/>
          <a:lstStyle>
            <a:lvl1pPr>
              <a:defRPr/>
            </a:lvl1pPr>
          </a:lstStyle>
          <a:p>
            <a:pPr>
              <a:defRPr/>
            </a:pPr>
            <a:fld id="{CB1B3FA2-576D-431F-8D0B-50606211ADE5}" type="slidenum">
              <a:rPr lang="en-CA"/>
              <a:pPr>
                <a:defRPr/>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a:ln/>
        </p:spPr>
        <p:txBody>
          <a:bodyPr/>
          <a:lstStyle>
            <a:lvl1pPr>
              <a:defRPr/>
            </a:lvl1pPr>
          </a:lstStyle>
          <a:p>
            <a:pPr>
              <a:defRPr/>
            </a:pPr>
            <a:fld id="{7F8B78F0-CEA3-4A84-9D0D-155E36632BBB}" type="datetime3">
              <a:rPr lang="en-CA"/>
              <a:pPr>
                <a:defRPr/>
              </a:pPr>
              <a:t>10 April 2015</a:t>
            </a:fld>
            <a:endParaRPr lang="en-CA"/>
          </a:p>
        </p:txBody>
      </p:sp>
      <p:sp>
        <p:nvSpPr>
          <p:cNvPr id="8" name="Rectangle 9"/>
          <p:cNvSpPr>
            <a:spLocks noGrp="1" noChangeArrowheads="1"/>
          </p:cNvSpPr>
          <p:nvPr>
            <p:ph type="ftr" sz="quarter" idx="11"/>
          </p:nvPr>
        </p:nvSpPr>
        <p:spPr>
          <a:ln/>
        </p:spPr>
        <p:txBody>
          <a:bodyPr/>
          <a:lstStyle>
            <a:lvl1pPr>
              <a:defRPr/>
            </a:lvl1pPr>
          </a:lstStyle>
          <a:p>
            <a:pPr>
              <a:defRPr/>
            </a:pPr>
            <a:r>
              <a:rPr lang="en-US"/>
              <a:t>CSC Meeting, February 12, 2009</a:t>
            </a:r>
            <a:endParaRPr lang="en-CA"/>
          </a:p>
        </p:txBody>
      </p:sp>
      <p:sp>
        <p:nvSpPr>
          <p:cNvPr id="9" name="Rectangle 10"/>
          <p:cNvSpPr>
            <a:spLocks noGrp="1" noChangeArrowheads="1"/>
          </p:cNvSpPr>
          <p:nvPr>
            <p:ph type="sldNum" sz="quarter" idx="12"/>
          </p:nvPr>
        </p:nvSpPr>
        <p:spPr>
          <a:ln/>
        </p:spPr>
        <p:txBody>
          <a:bodyPr/>
          <a:lstStyle>
            <a:lvl1pPr>
              <a:defRPr/>
            </a:lvl1pPr>
          </a:lstStyle>
          <a:p>
            <a:pPr>
              <a:defRPr/>
            </a:pPr>
            <a:fld id="{A4C6F46D-A2A3-4050-8B85-522CB0930E5F}" type="slidenum">
              <a:rPr lang="en-CA"/>
              <a:pPr>
                <a:defRPr/>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ln/>
        </p:spPr>
        <p:txBody>
          <a:bodyPr/>
          <a:lstStyle>
            <a:lvl1pPr>
              <a:defRPr/>
            </a:lvl1pPr>
          </a:lstStyle>
          <a:p>
            <a:pPr>
              <a:defRPr/>
            </a:pPr>
            <a:fld id="{A80CB834-EAD6-43E3-BF0F-C61C0F4EB881}" type="datetime3">
              <a:rPr lang="en-CA"/>
              <a:pPr>
                <a:defRPr/>
              </a:pPr>
              <a:t>10 April 2015</a:t>
            </a:fld>
            <a:endParaRPr lang="en-CA"/>
          </a:p>
        </p:txBody>
      </p:sp>
      <p:sp>
        <p:nvSpPr>
          <p:cNvPr id="4" name="Rectangle 9"/>
          <p:cNvSpPr>
            <a:spLocks noGrp="1" noChangeArrowheads="1"/>
          </p:cNvSpPr>
          <p:nvPr>
            <p:ph type="ftr" sz="quarter" idx="11"/>
          </p:nvPr>
        </p:nvSpPr>
        <p:spPr>
          <a:ln/>
        </p:spPr>
        <p:txBody>
          <a:bodyPr/>
          <a:lstStyle>
            <a:lvl1pPr>
              <a:defRPr/>
            </a:lvl1pPr>
          </a:lstStyle>
          <a:p>
            <a:pPr>
              <a:defRPr/>
            </a:pPr>
            <a:r>
              <a:rPr lang="en-US"/>
              <a:t>CSC Meeting, February 12, 2009</a:t>
            </a:r>
            <a:endParaRPr lang="en-CA"/>
          </a:p>
        </p:txBody>
      </p:sp>
      <p:sp>
        <p:nvSpPr>
          <p:cNvPr id="5" name="Rectangle 10"/>
          <p:cNvSpPr>
            <a:spLocks noGrp="1" noChangeArrowheads="1"/>
          </p:cNvSpPr>
          <p:nvPr>
            <p:ph type="sldNum" sz="quarter" idx="12"/>
          </p:nvPr>
        </p:nvSpPr>
        <p:spPr>
          <a:ln/>
        </p:spPr>
        <p:txBody>
          <a:bodyPr/>
          <a:lstStyle>
            <a:lvl1pPr>
              <a:defRPr/>
            </a:lvl1pPr>
          </a:lstStyle>
          <a:p>
            <a:pPr>
              <a:defRPr/>
            </a:pPr>
            <a:fld id="{AF43E133-DF5D-4DAC-8017-480B1C825EE4}" type="slidenum">
              <a:rPr lang="en-CA"/>
              <a:pPr>
                <a:defRPr/>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fld id="{14062DCE-A7B6-462E-82C1-327FE08FE6CB}" type="datetime3">
              <a:rPr lang="en-CA"/>
              <a:pPr>
                <a:defRPr/>
              </a:pPr>
              <a:t>10 April 2015</a:t>
            </a:fld>
            <a:endParaRPr lang="en-CA"/>
          </a:p>
        </p:txBody>
      </p:sp>
      <p:sp>
        <p:nvSpPr>
          <p:cNvPr id="3" name="Rectangle 9"/>
          <p:cNvSpPr>
            <a:spLocks noGrp="1" noChangeArrowheads="1"/>
          </p:cNvSpPr>
          <p:nvPr>
            <p:ph type="ftr" sz="quarter" idx="11"/>
          </p:nvPr>
        </p:nvSpPr>
        <p:spPr>
          <a:ln/>
        </p:spPr>
        <p:txBody>
          <a:bodyPr/>
          <a:lstStyle>
            <a:lvl1pPr>
              <a:defRPr/>
            </a:lvl1pPr>
          </a:lstStyle>
          <a:p>
            <a:pPr>
              <a:defRPr/>
            </a:pPr>
            <a:r>
              <a:rPr lang="en-US"/>
              <a:t>CSC Meeting, February 12, 2009</a:t>
            </a:r>
            <a:endParaRPr lang="en-CA"/>
          </a:p>
        </p:txBody>
      </p:sp>
      <p:sp>
        <p:nvSpPr>
          <p:cNvPr id="4" name="Rectangle 10"/>
          <p:cNvSpPr>
            <a:spLocks noGrp="1" noChangeArrowheads="1"/>
          </p:cNvSpPr>
          <p:nvPr>
            <p:ph type="sldNum" sz="quarter" idx="12"/>
          </p:nvPr>
        </p:nvSpPr>
        <p:spPr>
          <a:ln/>
        </p:spPr>
        <p:txBody>
          <a:bodyPr/>
          <a:lstStyle>
            <a:lvl1pPr>
              <a:defRPr/>
            </a:lvl1pPr>
          </a:lstStyle>
          <a:p>
            <a:pPr>
              <a:defRPr/>
            </a:pPr>
            <a:fld id="{85B61CC1-3F2F-48D4-972A-AFC527375245}" type="slidenum">
              <a:rPr lang="en-CA"/>
              <a:pPr>
                <a:defRPr/>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fld id="{55110870-4122-4900-82EC-D177B5440930}" type="datetime3">
              <a:rPr lang="en-CA"/>
              <a:pPr>
                <a:defRPr/>
              </a:pPr>
              <a:t>10 April 2015</a:t>
            </a:fld>
            <a:endParaRPr lang="en-CA"/>
          </a:p>
        </p:txBody>
      </p:sp>
      <p:sp>
        <p:nvSpPr>
          <p:cNvPr id="6" name="Rectangle 9"/>
          <p:cNvSpPr>
            <a:spLocks noGrp="1" noChangeArrowheads="1"/>
          </p:cNvSpPr>
          <p:nvPr>
            <p:ph type="ftr" sz="quarter" idx="11"/>
          </p:nvPr>
        </p:nvSpPr>
        <p:spPr>
          <a:ln/>
        </p:spPr>
        <p:txBody>
          <a:bodyPr/>
          <a:lstStyle>
            <a:lvl1pPr>
              <a:defRPr/>
            </a:lvl1pPr>
          </a:lstStyle>
          <a:p>
            <a:pPr>
              <a:defRPr/>
            </a:pPr>
            <a:r>
              <a:rPr lang="en-US"/>
              <a:t>CSC Meeting, February 12, 2009</a:t>
            </a:r>
            <a:endParaRPr lang="en-CA"/>
          </a:p>
        </p:txBody>
      </p:sp>
      <p:sp>
        <p:nvSpPr>
          <p:cNvPr id="7" name="Rectangle 10"/>
          <p:cNvSpPr>
            <a:spLocks noGrp="1" noChangeArrowheads="1"/>
          </p:cNvSpPr>
          <p:nvPr>
            <p:ph type="sldNum" sz="quarter" idx="12"/>
          </p:nvPr>
        </p:nvSpPr>
        <p:spPr>
          <a:ln/>
        </p:spPr>
        <p:txBody>
          <a:bodyPr/>
          <a:lstStyle>
            <a:lvl1pPr>
              <a:defRPr/>
            </a:lvl1pPr>
          </a:lstStyle>
          <a:p>
            <a:pPr>
              <a:defRPr/>
            </a:pPr>
            <a:fld id="{7C8C835C-D676-4255-88EB-1BF67E402794}" type="slidenum">
              <a:rPr lang="en-CA"/>
              <a:pPr>
                <a:defRPr/>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fld id="{56B1A7DB-BD71-48AB-B35A-EA94643C856B}" type="datetime3">
              <a:rPr lang="en-CA"/>
              <a:pPr>
                <a:defRPr/>
              </a:pPr>
              <a:t>10 April 2015</a:t>
            </a:fld>
            <a:endParaRPr lang="en-CA"/>
          </a:p>
        </p:txBody>
      </p:sp>
      <p:sp>
        <p:nvSpPr>
          <p:cNvPr id="6" name="Rectangle 9"/>
          <p:cNvSpPr>
            <a:spLocks noGrp="1" noChangeArrowheads="1"/>
          </p:cNvSpPr>
          <p:nvPr>
            <p:ph type="ftr" sz="quarter" idx="11"/>
          </p:nvPr>
        </p:nvSpPr>
        <p:spPr>
          <a:ln/>
        </p:spPr>
        <p:txBody>
          <a:bodyPr/>
          <a:lstStyle>
            <a:lvl1pPr>
              <a:defRPr/>
            </a:lvl1pPr>
          </a:lstStyle>
          <a:p>
            <a:pPr>
              <a:defRPr/>
            </a:pPr>
            <a:r>
              <a:rPr lang="en-US"/>
              <a:t>CSC Meeting, February 12, 2009</a:t>
            </a:r>
            <a:endParaRPr lang="en-CA"/>
          </a:p>
        </p:txBody>
      </p:sp>
      <p:sp>
        <p:nvSpPr>
          <p:cNvPr id="7" name="Rectangle 10"/>
          <p:cNvSpPr>
            <a:spLocks noGrp="1" noChangeArrowheads="1"/>
          </p:cNvSpPr>
          <p:nvPr>
            <p:ph type="sldNum" sz="quarter" idx="12"/>
          </p:nvPr>
        </p:nvSpPr>
        <p:spPr>
          <a:ln/>
        </p:spPr>
        <p:txBody>
          <a:bodyPr/>
          <a:lstStyle>
            <a:lvl1pPr>
              <a:defRPr/>
            </a:lvl1pPr>
          </a:lstStyle>
          <a:p>
            <a:pPr>
              <a:defRPr/>
            </a:pPr>
            <a:fld id="{85C59F94-DA89-4A99-95CB-C9E29FCDDDE5}" type="slidenum">
              <a:rPr lang="en-CA"/>
              <a:pPr>
                <a:defRPr/>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fld id="{EED4B13E-5C55-43D3-993C-7F693B3D072E}" type="datetime3">
              <a:rPr lang="en-CA"/>
              <a:pPr>
                <a:defRPr/>
              </a:pPr>
              <a:t>10 April 2015</a:t>
            </a:fld>
            <a:endParaRPr lang="en-CA"/>
          </a:p>
        </p:txBody>
      </p:sp>
      <p:sp>
        <p:nvSpPr>
          <p:cNvPr id="5" name="Rectangle 9"/>
          <p:cNvSpPr>
            <a:spLocks noGrp="1" noChangeArrowheads="1"/>
          </p:cNvSpPr>
          <p:nvPr>
            <p:ph type="ftr" sz="quarter" idx="11"/>
          </p:nvPr>
        </p:nvSpPr>
        <p:spPr>
          <a:ln/>
        </p:spPr>
        <p:txBody>
          <a:bodyPr/>
          <a:lstStyle>
            <a:lvl1pPr>
              <a:defRPr/>
            </a:lvl1pPr>
          </a:lstStyle>
          <a:p>
            <a:pPr>
              <a:defRPr/>
            </a:pPr>
            <a:r>
              <a:rPr lang="en-US"/>
              <a:t>CSC Meeting, February 12, 2009</a:t>
            </a:r>
            <a:endParaRPr lang="en-CA"/>
          </a:p>
        </p:txBody>
      </p:sp>
      <p:sp>
        <p:nvSpPr>
          <p:cNvPr id="6" name="Rectangle 10"/>
          <p:cNvSpPr>
            <a:spLocks noGrp="1" noChangeArrowheads="1"/>
          </p:cNvSpPr>
          <p:nvPr>
            <p:ph type="sldNum" sz="quarter" idx="12"/>
          </p:nvPr>
        </p:nvSpPr>
        <p:spPr>
          <a:ln/>
        </p:spPr>
        <p:txBody>
          <a:bodyPr/>
          <a:lstStyle>
            <a:lvl1pPr>
              <a:defRPr/>
            </a:lvl1pPr>
          </a:lstStyle>
          <a:p>
            <a:pPr>
              <a:defRPr/>
            </a:pPr>
            <a:fld id="{157D1C08-C987-4DAD-8217-118314693415}" type="slidenum">
              <a:rPr lang="en-CA"/>
              <a:pPr>
                <a:defRPr/>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9713" y="762000"/>
            <a:ext cx="1941512" cy="53244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762000"/>
            <a:ext cx="5675313" cy="53244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fld id="{30AB36BA-42AB-4654-BACC-0FFFE5EB9A2B}" type="datetime3">
              <a:rPr lang="en-CA"/>
              <a:pPr>
                <a:defRPr/>
              </a:pPr>
              <a:t>10 April 2015</a:t>
            </a:fld>
            <a:endParaRPr lang="en-CA"/>
          </a:p>
        </p:txBody>
      </p:sp>
      <p:sp>
        <p:nvSpPr>
          <p:cNvPr id="5" name="Rectangle 9"/>
          <p:cNvSpPr>
            <a:spLocks noGrp="1" noChangeArrowheads="1"/>
          </p:cNvSpPr>
          <p:nvPr>
            <p:ph type="ftr" sz="quarter" idx="11"/>
          </p:nvPr>
        </p:nvSpPr>
        <p:spPr>
          <a:ln/>
        </p:spPr>
        <p:txBody>
          <a:bodyPr/>
          <a:lstStyle>
            <a:lvl1pPr>
              <a:defRPr/>
            </a:lvl1pPr>
          </a:lstStyle>
          <a:p>
            <a:pPr>
              <a:defRPr/>
            </a:pPr>
            <a:r>
              <a:rPr lang="en-US"/>
              <a:t>CSC Meeting, February 12, 2009</a:t>
            </a:r>
            <a:endParaRPr lang="en-CA"/>
          </a:p>
        </p:txBody>
      </p:sp>
      <p:sp>
        <p:nvSpPr>
          <p:cNvPr id="6" name="Rectangle 10"/>
          <p:cNvSpPr>
            <a:spLocks noGrp="1" noChangeArrowheads="1"/>
          </p:cNvSpPr>
          <p:nvPr>
            <p:ph type="sldNum" sz="quarter" idx="12"/>
          </p:nvPr>
        </p:nvSpPr>
        <p:spPr>
          <a:ln/>
        </p:spPr>
        <p:txBody>
          <a:bodyPr/>
          <a:lstStyle>
            <a:lvl1pPr>
              <a:defRPr/>
            </a:lvl1pPr>
          </a:lstStyle>
          <a:p>
            <a:pPr>
              <a:defRPr/>
            </a:pPr>
            <a:fld id="{3F13A62A-295A-454C-A7D5-422B10A501B3}" type="slidenum">
              <a:rPr lang="en-CA"/>
              <a:pPr>
                <a:defRPr/>
              </a:pPr>
              <a:t>‹#›</a:t>
            </a:fld>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162800" cy="609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838200" y="1511300"/>
            <a:ext cx="7693025" cy="4575175"/>
          </a:xfrm>
        </p:spPr>
        <p:txBody>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pPr>
              <a:defRPr/>
            </a:pPr>
            <a:fld id="{F4009F85-9CB4-4508-8093-6BD6EF374DC0}" type="datetime3">
              <a:rPr lang="en-CA"/>
              <a:pPr>
                <a:defRPr/>
              </a:pPr>
              <a:t>10 April 2015</a:t>
            </a:fld>
            <a:endParaRPr lang="en-CA"/>
          </a:p>
        </p:txBody>
      </p:sp>
      <p:sp>
        <p:nvSpPr>
          <p:cNvPr id="5" name="Footer Placeholder 4"/>
          <p:cNvSpPr>
            <a:spLocks noGrp="1"/>
          </p:cNvSpPr>
          <p:nvPr>
            <p:ph type="ftr" sz="quarter" idx="11"/>
          </p:nvPr>
        </p:nvSpPr>
        <p:spPr>
          <a:xfrm>
            <a:off x="5486400" y="6324600"/>
            <a:ext cx="3201988" cy="398463"/>
          </a:xfrm>
        </p:spPr>
        <p:txBody>
          <a:bodyPr/>
          <a:lstStyle>
            <a:lvl1pPr>
              <a:defRPr/>
            </a:lvl1pPr>
          </a:lstStyle>
          <a:p>
            <a:pPr>
              <a:defRPr/>
            </a:pPr>
            <a:r>
              <a:rPr lang="en-US"/>
              <a:t>CSC Meeting, February 12, 2009</a:t>
            </a:r>
            <a:endParaRPr lang="en-CA"/>
          </a:p>
        </p:txBody>
      </p:sp>
      <p:sp>
        <p:nvSpPr>
          <p:cNvPr id="6" name="Slide Number Placeholder 5"/>
          <p:cNvSpPr>
            <a:spLocks noGrp="1"/>
          </p:cNvSpPr>
          <p:nvPr>
            <p:ph type="sldNum" sz="quarter" idx="12"/>
          </p:nvPr>
        </p:nvSpPr>
        <p:spPr/>
        <p:txBody>
          <a:bodyPr/>
          <a:lstStyle>
            <a:lvl1pPr>
              <a:defRPr/>
            </a:lvl1pPr>
          </a:lstStyle>
          <a:p>
            <a:pPr>
              <a:defRPr/>
            </a:pPr>
            <a:fld id="{A67C722A-9EA4-4505-865D-60D9884323C0}" type="slidenum">
              <a:rPr lang="en-CA"/>
              <a:pPr>
                <a:defRPr/>
              </a:pPr>
              <a:t>‹#›</a:t>
            </a:fld>
            <a:endParaRPr lang="en-C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162800" cy="609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511300"/>
            <a:ext cx="3770313" cy="4575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0913" y="1511300"/>
            <a:ext cx="3770312" cy="4575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48D81B76-FC35-43B7-B2AF-6D4FAD4CDB76}" type="datetime3">
              <a:rPr lang="en-CA"/>
              <a:pPr>
                <a:defRPr/>
              </a:pPr>
              <a:t>10 April 2015</a:t>
            </a:fld>
            <a:endParaRPr lang="en-CA"/>
          </a:p>
        </p:txBody>
      </p:sp>
      <p:sp>
        <p:nvSpPr>
          <p:cNvPr id="6" name="Footer Placeholder 5"/>
          <p:cNvSpPr>
            <a:spLocks noGrp="1"/>
          </p:cNvSpPr>
          <p:nvPr>
            <p:ph type="ftr" sz="quarter" idx="11"/>
          </p:nvPr>
        </p:nvSpPr>
        <p:spPr>
          <a:xfrm>
            <a:off x="5486400" y="6324600"/>
            <a:ext cx="3201988" cy="398463"/>
          </a:xfrm>
        </p:spPr>
        <p:txBody>
          <a:bodyPr/>
          <a:lstStyle>
            <a:lvl1pPr>
              <a:defRPr/>
            </a:lvl1pPr>
          </a:lstStyle>
          <a:p>
            <a:pPr>
              <a:defRPr/>
            </a:pPr>
            <a:r>
              <a:rPr lang="en-US"/>
              <a:t>CSC Meeting, February 12, 2009</a:t>
            </a:r>
            <a:endParaRPr lang="en-CA"/>
          </a:p>
        </p:txBody>
      </p:sp>
      <p:sp>
        <p:nvSpPr>
          <p:cNvPr id="7" name="Slide Number Placeholder 6"/>
          <p:cNvSpPr>
            <a:spLocks noGrp="1"/>
          </p:cNvSpPr>
          <p:nvPr>
            <p:ph type="sldNum" sz="quarter" idx="12"/>
          </p:nvPr>
        </p:nvSpPr>
        <p:spPr/>
        <p:txBody>
          <a:bodyPr/>
          <a:lstStyle>
            <a:lvl1pPr>
              <a:defRPr/>
            </a:lvl1pPr>
          </a:lstStyle>
          <a:p>
            <a:pPr>
              <a:defRPr/>
            </a:pPr>
            <a:fld id="{D79F5CBA-ADA8-4947-8843-0A7B870EEA73}" type="slidenum">
              <a:rPr lang="en-CA"/>
              <a:pPr>
                <a:defRPr/>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0"/>
            <a:ext cx="762000" cy="6858000"/>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4099" name="Freeform 3"/>
          <p:cNvSpPr>
            <a:spLocks/>
          </p:cNvSpPr>
          <p:nvPr/>
        </p:nvSpPr>
        <p:spPr bwMode="auto">
          <a:xfrm>
            <a:off x="333375" y="0"/>
            <a:ext cx="3857625" cy="1166813"/>
          </a:xfrm>
          <a:custGeom>
            <a:avLst/>
            <a:gdLst/>
            <a:ahLst/>
            <a:cxnLst>
              <a:cxn ang="0">
                <a:pos x="1728" y="0"/>
              </a:cxn>
              <a:cxn ang="0">
                <a:pos x="1728" y="480"/>
              </a:cxn>
              <a:cxn ang="0">
                <a:pos x="380" y="482"/>
              </a:cxn>
              <a:cxn ang="0">
                <a:pos x="354" y="480"/>
              </a:cxn>
              <a:cxn ang="0">
                <a:pos x="308" y="489"/>
              </a:cxn>
              <a:cxn ang="0">
                <a:pos x="246" y="531"/>
              </a:cxn>
              <a:cxn ang="0">
                <a:pos x="206" y="597"/>
              </a:cxn>
              <a:cxn ang="0">
                <a:pos x="192" y="666"/>
              </a:cxn>
              <a:cxn ang="0">
                <a:pos x="192" y="735"/>
              </a:cxn>
              <a:cxn ang="0">
                <a:pos x="0" y="735"/>
              </a:cxn>
              <a:cxn ang="0">
                <a:pos x="0" y="480"/>
              </a:cxn>
              <a:cxn ang="0">
                <a:pos x="0" y="0"/>
              </a:cxn>
              <a:cxn ang="0">
                <a:pos x="1728" y="0"/>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w="9525" cap="flat" cmpd="sng">
            <a:noFill/>
            <a:prstDash val="solid"/>
            <a:miter lim="800000"/>
            <a:headEnd type="none" w="med" len="med"/>
            <a:tailEnd type="none" w="med" len="med"/>
          </a:ln>
          <a:effectLst/>
        </p:spPr>
        <p:txBody>
          <a:bodyPr wrap="none"/>
          <a:lstStyle/>
          <a:p>
            <a:pPr>
              <a:defRPr/>
            </a:pPr>
            <a:endParaRPr lang="en-US"/>
          </a:p>
        </p:txBody>
      </p:sp>
      <p:grpSp>
        <p:nvGrpSpPr>
          <p:cNvPr id="1028" name="Group 4"/>
          <p:cNvGrpSpPr>
            <a:grpSpLocks/>
          </p:cNvGrpSpPr>
          <p:nvPr/>
        </p:nvGrpSpPr>
        <p:grpSpPr bwMode="auto">
          <a:xfrm rot="10800000">
            <a:off x="762000" y="1371600"/>
            <a:ext cx="7924800" cy="76200"/>
            <a:chOff x="144" y="1248"/>
            <a:chExt cx="4656" cy="201"/>
          </a:xfrm>
        </p:grpSpPr>
        <p:sp>
          <p:nvSpPr>
            <p:cNvPr id="4101" name="AutoShape 5"/>
            <p:cNvSpPr>
              <a:spLocks noChangeArrowheads="1"/>
            </p:cNvSpPr>
            <p:nvPr/>
          </p:nvSpPr>
          <p:spPr bwMode="auto">
            <a:xfrm>
              <a:off x="387" y="1265"/>
              <a:ext cx="4415" cy="201"/>
            </a:xfrm>
            <a:prstGeom prst="roundRect">
              <a:avLst>
                <a:gd name="adj" fmla="val 0"/>
              </a:avLst>
            </a:prstGeom>
            <a:solidFill>
              <a:schemeClr val="hlink"/>
            </a:solidFill>
            <a:ln w="9525">
              <a:noFill/>
              <a:round/>
              <a:headEnd/>
              <a:tailEnd/>
            </a:ln>
            <a:effectLst/>
          </p:spPr>
          <p:txBody>
            <a:bodyPr wrap="none" anchor="ctr"/>
            <a:lstStyle/>
            <a:p>
              <a:pPr>
                <a:defRPr/>
              </a:pPr>
              <a:endParaRPr lang="en-US"/>
            </a:p>
          </p:txBody>
        </p:sp>
        <p:sp>
          <p:nvSpPr>
            <p:cNvPr id="4102" name="AutoShape 6"/>
            <p:cNvSpPr>
              <a:spLocks noChangeArrowheads="1"/>
            </p:cNvSpPr>
            <p:nvPr/>
          </p:nvSpPr>
          <p:spPr bwMode="auto">
            <a:xfrm flipH="1">
              <a:off x="144" y="1265"/>
              <a:ext cx="248" cy="201"/>
            </a:xfrm>
            <a:prstGeom prst="flowChartDelay">
              <a:avLst/>
            </a:prstGeom>
            <a:solidFill>
              <a:schemeClr val="hlink"/>
            </a:solidFill>
            <a:ln w="9525">
              <a:noFill/>
              <a:miter lim="800000"/>
              <a:headEnd/>
              <a:tailEnd/>
            </a:ln>
            <a:effectLst/>
          </p:spPr>
          <p:txBody>
            <a:bodyPr wrap="none" anchor="ctr"/>
            <a:lstStyle/>
            <a:p>
              <a:pPr>
                <a:defRPr/>
              </a:pPr>
              <a:endParaRPr lang="en-US"/>
            </a:p>
          </p:txBody>
        </p:sp>
      </p:grpSp>
      <p:sp>
        <p:nvSpPr>
          <p:cNvPr id="1029" name="Rectangle 7"/>
          <p:cNvSpPr>
            <a:spLocks noGrp="1" noChangeArrowheads="1"/>
          </p:cNvSpPr>
          <p:nvPr>
            <p:ph type="title"/>
          </p:nvPr>
        </p:nvSpPr>
        <p:spPr bwMode="auto">
          <a:xfrm>
            <a:off x="762000" y="762000"/>
            <a:ext cx="7162800" cy="609600"/>
          </a:xfrm>
          <a:prstGeom prst="roundRect">
            <a:avLst>
              <a:gd name="adj" fmla="val 21667"/>
            </a:avLst>
          </a:prstGeom>
          <a:noFill/>
          <a:ln w="9525">
            <a:noFill/>
            <a:round/>
            <a:headEnd/>
            <a:tailEnd/>
          </a:ln>
        </p:spPr>
        <p:txBody>
          <a:bodyPr vert="horz" wrap="square" lIns="91440" tIns="45720" rIns="91440" bIns="45720" numCol="1" anchor="b" anchorCtr="0" compatLnSpc="1">
            <a:prstTxWarp prst="textNoShape">
              <a:avLst/>
            </a:prstTxWarp>
          </a:bodyPr>
          <a:lstStyle/>
          <a:p>
            <a:pPr lvl="0"/>
            <a:endParaRPr lang="en-US" smtClean="0"/>
          </a:p>
        </p:txBody>
      </p:sp>
      <p:sp>
        <p:nvSpPr>
          <p:cNvPr id="4104" name="Rectangle 8"/>
          <p:cNvSpPr>
            <a:spLocks noGrp="1" noChangeArrowheads="1"/>
          </p:cNvSpPr>
          <p:nvPr>
            <p:ph type="dt" sz="half" idx="2"/>
          </p:nvPr>
        </p:nvSpPr>
        <p:spPr bwMode="auto">
          <a:xfrm>
            <a:off x="762000" y="6324600"/>
            <a:ext cx="3806825" cy="3984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defRPr/>
            </a:pPr>
            <a:fld id="{1058CA37-5F3B-4D89-9138-8E78E9280C7D}" type="datetime3">
              <a:rPr lang="en-CA"/>
              <a:pPr>
                <a:defRPr/>
              </a:pPr>
              <a:t>10 April 2015</a:t>
            </a:fld>
            <a:endParaRPr lang="en-CA"/>
          </a:p>
        </p:txBody>
      </p:sp>
      <p:sp>
        <p:nvSpPr>
          <p:cNvPr id="4105" name="Rectangle 9"/>
          <p:cNvSpPr>
            <a:spLocks noGrp="1" noChangeArrowheads="1"/>
          </p:cNvSpPr>
          <p:nvPr>
            <p:ph type="ftr" sz="quarter" idx="3"/>
          </p:nvPr>
        </p:nvSpPr>
        <p:spPr bwMode="auto">
          <a:xfrm>
            <a:off x="5105400" y="6324600"/>
            <a:ext cx="3582988" cy="3984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b="1"/>
            </a:lvl1pPr>
          </a:lstStyle>
          <a:p>
            <a:pPr>
              <a:defRPr/>
            </a:pPr>
            <a:r>
              <a:rPr lang="en-US"/>
              <a:t>CSC Meeting, February 12, 2009</a:t>
            </a:r>
            <a:endParaRPr lang="en-CA"/>
          </a:p>
        </p:txBody>
      </p:sp>
      <p:sp>
        <p:nvSpPr>
          <p:cNvPr id="4106" name="Rectangle 10"/>
          <p:cNvSpPr>
            <a:spLocks noGrp="1" noChangeArrowheads="1"/>
          </p:cNvSpPr>
          <p:nvPr>
            <p:ph type="sldNum" sz="quarter" idx="4"/>
          </p:nvPr>
        </p:nvSpPr>
        <p:spPr bwMode="auto">
          <a:xfrm>
            <a:off x="84138" y="6324600"/>
            <a:ext cx="601662" cy="40640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a:defRPr sz="2600" b="1">
                <a:solidFill>
                  <a:schemeClr val="bg1"/>
                </a:solidFill>
              </a:defRPr>
            </a:lvl1pPr>
          </a:lstStyle>
          <a:p>
            <a:pPr>
              <a:defRPr/>
            </a:pPr>
            <a:fld id="{73C0D48B-46C7-48D2-AC3C-28BCBBA3CC6D}" type="slidenum">
              <a:rPr lang="en-CA"/>
              <a:pPr>
                <a:defRPr/>
              </a:pPr>
              <a:t>‹#›</a:t>
            </a:fld>
            <a:endParaRPr lang="en-CA"/>
          </a:p>
        </p:txBody>
      </p:sp>
      <p:sp>
        <p:nvSpPr>
          <p:cNvPr id="1033" name="Rectangle 11"/>
          <p:cNvSpPr>
            <a:spLocks noGrp="1" noChangeArrowheads="1"/>
          </p:cNvSpPr>
          <p:nvPr>
            <p:ph type="body" idx="1"/>
          </p:nvPr>
        </p:nvSpPr>
        <p:spPr bwMode="auto">
          <a:xfrm>
            <a:off x="838200" y="1511300"/>
            <a:ext cx="7693025" cy="45751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Tree>
  </p:cSld>
  <p:clrMap bg1="lt1" tx1="dk1" bg2="lt2" tx2="dk2" accent1="accent1" accent2="accent2" accent3="accent3" accent4="accent4" accent5="accent5" accent6="accent6" hlink="hlink" folHlink="folHlink"/>
  <p:sldLayoutIdLst>
    <p:sldLayoutId id="2147483747"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48" r:id="rId12"/>
    <p:sldLayoutId id="2147483749" r:id="rId13"/>
  </p:sldLayoutIdLst>
  <p:hf hdr="0" dt="0"/>
  <p:txStyles>
    <p:titleStyle>
      <a:lvl1pPr algn="l" rtl="0" eaLnBrk="0" fontAlgn="base" hangingPunct="0">
        <a:lnSpc>
          <a:spcPct val="90000"/>
        </a:lnSpc>
        <a:spcBef>
          <a:spcPct val="0"/>
        </a:spcBef>
        <a:spcAft>
          <a:spcPct val="0"/>
        </a:spcAft>
        <a:defRPr sz="3200" b="1">
          <a:solidFill>
            <a:schemeClr val="tx2"/>
          </a:solidFill>
          <a:latin typeface="+mj-lt"/>
          <a:ea typeface="+mj-ea"/>
          <a:cs typeface="+mj-cs"/>
        </a:defRPr>
      </a:lvl1pPr>
      <a:lvl2pPr algn="l" rtl="0" eaLnBrk="0" fontAlgn="base" hangingPunct="0">
        <a:lnSpc>
          <a:spcPct val="90000"/>
        </a:lnSpc>
        <a:spcBef>
          <a:spcPct val="0"/>
        </a:spcBef>
        <a:spcAft>
          <a:spcPct val="0"/>
        </a:spcAft>
        <a:defRPr sz="3200" b="1">
          <a:solidFill>
            <a:schemeClr val="tx2"/>
          </a:solidFill>
          <a:latin typeface="Arial" charset="0"/>
          <a:cs typeface="Arial" charset="0"/>
        </a:defRPr>
      </a:lvl2pPr>
      <a:lvl3pPr algn="l" rtl="0" eaLnBrk="0" fontAlgn="base" hangingPunct="0">
        <a:lnSpc>
          <a:spcPct val="90000"/>
        </a:lnSpc>
        <a:spcBef>
          <a:spcPct val="0"/>
        </a:spcBef>
        <a:spcAft>
          <a:spcPct val="0"/>
        </a:spcAft>
        <a:defRPr sz="3200" b="1">
          <a:solidFill>
            <a:schemeClr val="tx2"/>
          </a:solidFill>
          <a:latin typeface="Arial" charset="0"/>
          <a:cs typeface="Arial" charset="0"/>
        </a:defRPr>
      </a:lvl3pPr>
      <a:lvl4pPr algn="l" rtl="0" eaLnBrk="0" fontAlgn="base" hangingPunct="0">
        <a:lnSpc>
          <a:spcPct val="90000"/>
        </a:lnSpc>
        <a:spcBef>
          <a:spcPct val="0"/>
        </a:spcBef>
        <a:spcAft>
          <a:spcPct val="0"/>
        </a:spcAft>
        <a:defRPr sz="3200" b="1">
          <a:solidFill>
            <a:schemeClr val="tx2"/>
          </a:solidFill>
          <a:latin typeface="Arial" charset="0"/>
          <a:cs typeface="Arial" charset="0"/>
        </a:defRPr>
      </a:lvl4pPr>
      <a:lvl5pPr algn="l" rtl="0" eaLnBrk="0" fontAlgn="base" hangingPunct="0">
        <a:lnSpc>
          <a:spcPct val="90000"/>
        </a:lnSpc>
        <a:spcBef>
          <a:spcPct val="0"/>
        </a:spcBef>
        <a:spcAft>
          <a:spcPct val="0"/>
        </a:spcAft>
        <a:defRPr sz="3200" b="1">
          <a:solidFill>
            <a:schemeClr val="tx2"/>
          </a:solidFill>
          <a:latin typeface="Arial" charset="0"/>
          <a:cs typeface="Arial" charset="0"/>
        </a:defRPr>
      </a:lvl5pPr>
      <a:lvl6pPr marL="457200" algn="l" rtl="0" fontAlgn="base">
        <a:lnSpc>
          <a:spcPct val="90000"/>
        </a:lnSpc>
        <a:spcBef>
          <a:spcPct val="0"/>
        </a:spcBef>
        <a:spcAft>
          <a:spcPct val="0"/>
        </a:spcAft>
        <a:defRPr sz="3200" b="1">
          <a:solidFill>
            <a:schemeClr val="tx2"/>
          </a:solidFill>
          <a:latin typeface="Arial" charset="0"/>
          <a:cs typeface="Arial" charset="0"/>
        </a:defRPr>
      </a:lvl6pPr>
      <a:lvl7pPr marL="914400" algn="l" rtl="0" fontAlgn="base">
        <a:lnSpc>
          <a:spcPct val="90000"/>
        </a:lnSpc>
        <a:spcBef>
          <a:spcPct val="0"/>
        </a:spcBef>
        <a:spcAft>
          <a:spcPct val="0"/>
        </a:spcAft>
        <a:defRPr sz="3200" b="1">
          <a:solidFill>
            <a:schemeClr val="tx2"/>
          </a:solidFill>
          <a:latin typeface="Arial" charset="0"/>
          <a:cs typeface="Arial" charset="0"/>
        </a:defRPr>
      </a:lvl7pPr>
      <a:lvl8pPr marL="1371600" algn="l" rtl="0" fontAlgn="base">
        <a:lnSpc>
          <a:spcPct val="90000"/>
        </a:lnSpc>
        <a:spcBef>
          <a:spcPct val="0"/>
        </a:spcBef>
        <a:spcAft>
          <a:spcPct val="0"/>
        </a:spcAft>
        <a:defRPr sz="3200" b="1">
          <a:solidFill>
            <a:schemeClr val="tx2"/>
          </a:solidFill>
          <a:latin typeface="Arial" charset="0"/>
          <a:cs typeface="Arial" charset="0"/>
        </a:defRPr>
      </a:lvl8pPr>
      <a:lvl9pPr marL="1828800" algn="l" rtl="0" fontAlgn="base">
        <a:lnSpc>
          <a:spcPct val="90000"/>
        </a:lnSpc>
        <a:spcBef>
          <a:spcPct val="0"/>
        </a:spcBef>
        <a:spcAft>
          <a:spcPct val="0"/>
        </a:spcAft>
        <a:defRPr sz="3200" b="1">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lr>
          <a:schemeClr val="tx1"/>
        </a:buClr>
        <a:buSzPct val="75000"/>
        <a:tabLst>
          <a:tab pos="406400" algn="l"/>
          <a:tab pos="457200" algn="l"/>
        </a:tabLst>
        <a:defRPr sz="20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tabLst>
          <a:tab pos="406400" algn="l"/>
          <a:tab pos="457200" algn="l"/>
        </a:tabLst>
        <a:defRPr sz="2000">
          <a:solidFill>
            <a:schemeClr val="tx1"/>
          </a:solidFill>
          <a:latin typeface="+mj-lt"/>
          <a:cs typeface="+mj-cs"/>
        </a:defRPr>
      </a:lvl2pPr>
      <a:lvl3pPr marL="1143000" indent="-228600" algn="l" rtl="0" eaLnBrk="0" fontAlgn="base" hangingPunct="0">
        <a:spcBef>
          <a:spcPct val="20000"/>
        </a:spcBef>
        <a:spcAft>
          <a:spcPct val="0"/>
        </a:spcAft>
        <a:buClr>
          <a:schemeClr val="tx1"/>
        </a:buClr>
        <a:buSzPct val="75000"/>
        <a:buFont typeface="Wingdings" pitchFamily="2" charset="2"/>
        <a:buChar char="l"/>
        <a:tabLst>
          <a:tab pos="406400" algn="l"/>
          <a:tab pos="457200" algn="l"/>
        </a:tabLst>
        <a:defRPr sz="2000">
          <a:solidFill>
            <a:schemeClr val="tx1"/>
          </a:solidFill>
          <a:latin typeface="+mj-lt"/>
          <a:cs typeface="+mj-cs"/>
        </a:defRPr>
      </a:lvl3pPr>
      <a:lvl4pPr marL="1600200" indent="-228600" algn="l" rtl="0" eaLnBrk="0" fontAlgn="base" hangingPunct="0">
        <a:spcBef>
          <a:spcPct val="20000"/>
        </a:spcBef>
        <a:spcAft>
          <a:spcPct val="0"/>
        </a:spcAft>
        <a:buClr>
          <a:schemeClr val="tx1"/>
        </a:buClr>
        <a:buSzPct val="80000"/>
        <a:buChar char="–"/>
        <a:tabLst>
          <a:tab pos="406400" algn="l"/>
          <a:tab pos="457200" algn="l"/>
        </a:tabLst>
        <a:defRPr>
          <a:solidFill>
            <a:schemeClr val="tx1"/>
          </a:solidFill>
          <a:latin typeface="+mj-lt"/>
          <a:cs typeface="+mj-cs"/>
        </a:defRPr>
      </a:lvl4pPr>
      <a:lvl5pPr marL="2057400" indent="-228600" algn="l" rtl="0" eaLnBrk="0" fontAlgn="base" hangingPunct="0">
        <a:spcBef>
          <a:spcPct val="20000"/>
        </a:spcBef>
        <a:spcAft>
          <a:spcPct val="0"/>
        </a:spcAft>
        <a:buClr>
          <a:schemeClr val="tx1"/>
        </a:buClr>
        <a:buSzPct val="65000"/>
        <a:buFont typeface="Wingdings" pitchFamily="2" charset="2"/>
        <a:buChar char="l"/>
        <a:tabLst>
          <a:tab pos="406400" algn="l"/>
          <a:tab pos="457200" algn="l"/>
        </a:tabLst>
        <a:defRPr>
          <a:solidFill>
            <a:schemeClr val="tx1"/>
          </a:solidFill>
          <a:latin typeface="+mj-lt"/>
          <a:cs typeface="+mj-cs"/>
        </a:defRPr>
      </a:lvl5pPr>
      <a:lvl6pPr marL="2514600" indent="-228600" algn="l" rtl="0" fontAlgn="base">
        <a:spcBef>
          <a:spcPct val="20000"/>
        </a:spcBef>
        <a:spcAft>
          <a:spcPct val="0"/>
        </a:spcAft>
        <a:buClr>
          <a:schemeClr val="tx1"/>
        </a:buClr>
        <a:buSzPct val="65000"/>
        <a:buFont typeface="Wingdings" pitchFamily="2" charset="2"/>
        <a:buChar char="l"/>
        <a:tabLst>
          <a:tab pos="406400" algn="l"/>
          <a:tab pos="457200" algn="l"/>
        </a:tabLst>
        <a:defRPr>
          <a:solidFill>
            <a:schemeClr val="tx1"/>
          </a:solidFill>
          <a:latin typeface="+mj-lt"/>
          <a:cs typeface="+mj-cs"/>
        </a:defRPr>
      </a:lvl6pPr>
      <a:lvl7pPr marL="2971800" indent="-228600" algn="l" rtl="0" fontAlgn="base">
        <a:spcBef>
          <a:spcPct val="20000"/>
        </a:spcBef>
        <a:spcAft>
          <a:spcPct val="0"/>
        </a:spcAft>
        <a:buClr>
          <a:schemeClr val="tx1"/>
        </a:buClr>
        <a:buSzPct val="65000"/>
        <a:buFont typeface="Wingdings" pitchFamily="2" charset="2"/>
        <a:buChar char="l"/>
        <a:tabLst>
          <a:tab pos="406400" algn="l"/>
          <a:tab pos="457200" algn="l"/>
        </a:tabLst>
        <a:defRPr>
          <a:solidFill>
            <a:schemeClr val="tx1"/>
          </a:solidFill>
          <a:latin typeface="+mj-lt"/>
          <a:cs typeface="+mj-cs"/>
        </a:defRPr>
      </a:lvl7pPr>
      <a:lvl8pPr marL="3429000" indent="-228600" algn="l" rtl="0" fontAlgn="base">
        <a:spcBef>
          <a:spcPct val="20000"/>
        </a:spcBef>
        <a:spcAft>
          <a:spcPct val="0"/>
        </a:spcAft>
        <a:buClr>
          <a:schemeClr val="tx1"/>
        </a:buClr>
        <a:buSzPct val="65000"/>
        <a:buFont typeface="Wingdings" pitchFamily="2" charset="2"/>
        <a:buChar char="l"/>
        <a:tabLst>
          <a:tab pos="406400" algn="l"/>
          <a:tab pos="457200" algn="l"/>
        </a:tabLst>
        <a:defRPr>
          <a:solidFill>
            <a:schemeClr val="tx1"/>
          </a:solidFill>
          <a:latin typeface="+mj-lt"/>
          <a:cs typeface="+mj-cs"/>
        </a:defRPr>
      </a:lvl8pPr>
      <a:lvl9pPr marL="3886200" indent="-228600" algn="l" rtl="0" fontAlgn="base">
        <a:spcBef>
          <a:spcPct val="20000"/>
        </a:spcBef>
        <a:spcAft>
          <a:spcPct val="0"/>
        </a:spcAft>
        <a:buClr>
          <a:schemeClr val="tx1"/>
        </a:buClr>
        <a:buSzPct val="65000"/>
        <a:buFont typeface="Wingdings" pitchFamily="2" charset="2"/>
        <a:buChar char="l"/>
        <a:tabLst>
          <a:tab pos="406400" algn="l"/>
          <a:tab pos="457200" algn="l"/>
        </a:tabLst>
        <a:defRPr>
          <a:solidFill>
            <a:schemeClr val="tx1"/>
          </a:solidFill>
          <a:latin typeface="+mj-lt"/>
          <a:cs typeface="+mj-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images.google.ca/imgres?imgurl=http://transitionculture.org/wp-content/uploads/redalder2.JPG&amp;imgrefurl=http://transitionculture.org/2006/02/01/top-five-trees-for-life-beyond-oil-3-red-alder/&amp;h=468&amp;w=448&amp;sz=27&amp;hl=en&amp;start=64&amp;tbnid=gzz8hAuXEBxlMM:&amp;tbnh=128&amp;tbnw=123&amp;prev=/images?q=red+alder+&amp;start=60&amp;gbv=2&amp;ndsp=20&amp;hl=en&amp;safe=active&amp;sa=N"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subTitle" idx="1"/>
          </p:nvPr>
        </p:nvSpPr>
        <p:spPr/>
        <p:txBody>
          <a:bodyPr/>
          <a:lstStyle/>
          <a:p>
            <a:pPr marL="0" indent="0" eaLnBrk="1" hangingPunct="1"/>
            <a:r>
              <a:rPr lang="en-CA" dirty="0" smtClean="0"/>
              <a:t>By Craig Wickland, RPF</a:t>
            </a:r>
          </a:p>
          <a:p>
            <a:pPr marL="0" indent="0" eaLnBrk="1" hangingPunct="1"/>
            <a:r>
              <a:rPr lang="en-CA" dirty="0" smtClean="0"/>
              <a:t>Forest Stewardship Section Head,  Coast Area</a:t>
            </a:r>
          </a:p>
          <a:p>
            <a:pPr marL="0" indent="0" eaLnBrk="1" hangingPunct="1"/>
            <a:r>
              <a:rPr lang="en-CA" dirty="0" smtClean="0"/>
              <a:t>Chair CRIT </a:t>
            </a:r>
            <a:r>
              <a:rPr lang="en-CA" dirty="0" err="1" smtClean="0"/>
              <a:t>Silviculture</a:t>
            </a:r>
            <a:r>
              <a:rPr lang="en-CA" dirty="0" smtClean="0"/>
              <a:t> Working Group</a:t>
            </a:r>
          </a:p>
        </p:txBody>
      </p:sp>
      <p:sp>
        <p:nvSpPr>
          <p:cNvPr id="6147" name="Rectangle 10"/>
          <p:cNvSpPr>
            <a:spLocks noGrp="1" noChangeArrowheads="1"/>
          </p:cNvSpPr>
          <p:nvPr>
            <p:ph type="ftr" sz="quarter" idx="12"/>
          </p:nvPr>
        </p:nvSpPr>
        <p:spPr>
          <a:xfrm>
            <a:off x="5334000" y="6248400"/>
            <a:ext cx="3354388" cy="474663"/>
          </a:xfrm>
          <a:noFill/>
        </p:spPr>
        <p:txBody>
          <a:bodyPr/>
          <a:lstStyle/>
          <a:p>
            <a:r>
              <a:rPr lang="en-CA" dirty="0" smtClean="0"/>
              <a:t>April 15, 2015</a:t>
            </a:r>
          </a:p>
        </p:txBody>
      </p:sp>
      <p:sp>
        <p:nvSpPr>
          <p:cNvPr id="6148" name="Rectangle 11"/>
          <p:cNvSpPr>
            <a:spLocks noGrp="1" noChangeArrowheads="1"/>
          </p:cNvSpPr>
          <p:nvPr>
            <p:ph type="sldNum" sz="quarter" idx="11"/>
          </p:nvPr>
        </p:nvSpPr>
        <p:spPr>
          <a:xfrm>
            <a:off x="76200" y="6248400"/>
            <a:ext cx="587375" cy="488950"/>
          </a:xfrm>
          <a:noFill/>
        </p:spPr>
        <p:txBody>
          <a:bodyPr/>
          <a:lstStyle/>
          <a:p>
            <a:fld id="{4C831F04-9B26-499B-ADF9-875D2507FB4A}" type="slidenum">
              <a:rPr lang="en-CA" smtClean="0"/>
              <a:pPr/>
              <a:t>1</a:t>
            </a:fld>
            <a:endParaRPr lang="en-CA" smtClean="0"/>
          </a:p>
        </p:txBody>
      </p:sp>
      <p:sp>
        <p:nvSpPr>
          <p:cNvPr id="6149" name="AutoShape 2"/>
          <p:cNvSpPr>
            <a:spLocks noGrp="1" noChangeArrowheads="1"/>
          </p:cNvSpPr>
          <p:nvPr>
            <p:ph type="ctrTitle" sz="quarter"/>
          </p:nvPr>
        </p:nvSpPr>
        <p:spPr/>
        <p:txBody>
          <a:bodyPr/>
          <a:lstStyle/>
          <a:p>
            <a:pPr eaLnBrk="1" hangingPunct="1"/>
            <a:r>
              <a:rPr lang="en-CA" dirty="0" smtClean="0"/>
              <a:t>Broadleaf Management </a:t>
            </a:r>
            <a:br>
              <a:rPr lang="en-CA" dirty="0" smtClean="0"/>
            </a:br>
            <a:r>
              <a:rPr lang="en-CA" dirty="0" smtClean="0"/>
              <a:t>within the Coast Area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mtClean="0"/>
              <a:t>Introduction</a:t>
            </a:r>
          </a:p>
        </p:txBody>
      </p:sp>
      <p:sp>
        <p:nvSpPr>
          <p:cNvPr id="8195" name="Content Placeholder 4"/>
          <p:cNvSpPr>
            <a:spLocks noGrp="1"/>
          </p:cNvSpPr>
          <p:nvPr>
            <p:ph idx="1"/>
          </p:nvPr>
        </p:nvSpPr>
        <p:spPr>
          <a:xfrm>
            <a:off x="838200" y="1828800"/>
            <a:ext cx="7693025" cy="4257675"/>
          </a:xfrm>
        </p:spPr>
        <p:txBody>
          <a:bodyPr/>
          <a:lstStyle/>
          <a:p>
            <a:pPr marL="0" indent="0" eaLnBrk="1" hangingPunct="1">
              <a:buFontTx/>
              <a:buChar char="•"/>
            </a:pPr>
            <a:r>
              <a:rPr lang="en-US" sz="3200" dirty="0" smtClean="0"/>
              <a:t>Background</a:t>
            </a:r>
          </a:p>
          <a:p>
            <a:pPr marL="0" indent="0" eaLnBrk="1" hangingPunct="1">
              <a:buFontTx/>
              <a:buChar char="•"/>
            </a:pPr>
            <a:r>
              <a:rPr lang="en-US" sz="3200" dirty="0" smtClean="0"/>
              <a:t>Objectives</a:t>
            </a:r>
          </a:p>
          <a:p>
            <a:pPr marL="0" indent="0" eaLnBrk="1" hangingPunct="1">
              <a:buFontTx/>
              <a:buChar char="•"/>
            </a:pPr>
            <a:r>
              <a:rPr lang="en-US" sz="3200" dirty="0" smtClean="0"/>
              <a:t>Strategies</a:t>
            </a:r>
          </a:p>
          <a:p>
            <a:pPr marL="0" indent="0" eaLnBrk="1" hangingPunct="1">
              <a:buFontTx/>
              <a:buChar char="•"/>
            </a:pPr>
            <a:r>
              <a:rPr lang="en-US" sz="3200" dirty="0" smtClean="0"/>
              <a:t>Implementation </a:t>
            </a:r>
          </a:p>
          <a:p>
            <a:pPr marL="0" indent="0" eaLnBrk="1" hangingPunct="1">
              <a:buFontTx/>
              <a:buChar char="•"/>
            </a:pPr>
            <a:r>
              <a:rPr lang="en-US" sz="3200" dirty="0" smtClean="0"/>
              <a:t>Challenges</a:t>
            </a:r>
          </a:p>
          <a:p>
            <a:pPr marL="0" indent="0" eaLnBrk="1" hangingPunct="1">
              <a:buFontTx/>
              <a:buChar char="•"/>
            </a:pPr>
            <a:r>
              <a:rPr lang="en-US" sz="3200" dirty="0" smtClean="0"/>
              <a:t>Recommendations</a:t>
            </a:r>
          </a:p>
          <a:p>
            <a:pPr marL="0" indent="0" eaLnBrk="1" hangingPunct="1"/>
            <a:endParaRPr lang="en-US" sz="3200" dirty="0" smtClean="0"/>
          </a:p>
          <a:p>
            <a:pPr marL="0" indent="0" eaLnBrk="1" hangingPunct="1"/>
            <a:endParaRPr lang="en-US" sz="3200" dirty="0" smtClean="0"/>
          </a:p>
          <a:p>
            <a:pPr marL="0" indent="0" eaLnBrk="1" hangingPunct="1"/>
            <a:endParaRPr lang="en-US" sz="3200" dirty="0" smtClean="0"/>
          </a:p>
          <a:p>
            <a:pPr marL="0" indent="0" eaLnBrk="1" hangingPunct="1"/>
            <a:endParaRPr lang="en-US" sz="3200" dirty="0" smtClean="0"/>
          </a:p>
        </p:txBody>
      </p:sp>
      <p:sp>
        <p:nvSpPr>
          <p:cNvPr id="8196" name="Footer Placeholder 2"/>
          <p:cNvSpPr>
            <a:spLocks noGrp="1"/>
          </p:cNvSpPr>
          <p:nvPr>
            <p:ph type="ftr" sz="quarter" idx="11"/>
          </p:nvPr>
        </p:nvSpPr>
        <p:spPr>
          <a:noFill/>
        </p:spPr>
        <p:txBody>
          <a:bodyPr/>
          <a:lstStyle/>
          <a:p>
            <a:r>
              <a:rPr lang="en-US" dirty="0" smtClean="0"/>
              <a:t>April 15, 2015</a:t>
            </a:r>
            <a:endParaRPr lang="en-CA" dirty="0" smtClean="0"/>
          </a:p>
        </p:txBody>
      </p:sp>
      <p:sp>
        <p:nvSpPr>
          <p:cNvPr id="8197" name="Slide Number Placeholder 3"/>
          <p:cNvSpPr>
            <a:spLocks noGrp="1"/>
          </p:cNvSpPr>
          <p:nvPr>
            <p:ph type="sldNum" sz="quarter" idx="12"/>
          </p:nvPr>
        </p:nvSpPr>
        <p:spPr>
          <a:noFill/>
        </p:spPr>
        <p:txBody>
          <a:bodyPr/>
          <a:lstStyle/>
          <a:p>
            <a:fld id="{26CBD762-612F-4E8E-BF7C-8BA02BA71AB1}" type="slidenum">
              <a:rPr lang="en-CA" smtClean="0"/>
              <a:pPr/>
              <a:t>2</a:t>
            </a:fld>
            <a:endParaRPr lang="en-CA" smtClean="0"/>
          </a:p>
        </p:txBody>
      </p:sp>
      <p:pic>
        <p:nvPicPr>
          <p:cNvPr id="1026" name="Picture 2" descr="I:\Pictures\Alder\May 30 2012 DSC spacing field trip\P5302287.JPG"/>
          <p:cNvPicPr>
            <a:picLocks noChangeAspect="1" noChangeArrowheads="1"/>
          </p:cNvPicPr>
          <p:nvPr/>
        </p:nvPicPr>
        <p:blipFill>
          <a:blip r:embed="rId3" cstate="print"/>
          <a:srcRect/>
          <a:stretch>
            <a:fillRect/>
          </a:stretch>
        </p:blipFill>
        <p:spPr bwMode="auto">
          <a:xfrm>
            <a:off x="5105400" y="1752600"/>
            <a:ext cx="3619500" cy="39624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t>Background</a:t>
            </a:r>
          </a:p>
        </p:txBody>
      </p:sp>
      <p:sp>
        <p:nvSpPr>
          <p:cNvPr id="9219" name="Content Placeholder 2"/>
          <p:cNvSpPr>
            <a:spLocks noGrp="1"/>
          </p:cNvSpPr>
          <p:nvPr>
            <p:ph idx="1"/>
          </p:nvPr>
        </p:nvSpPr>
        <p:spPr/>
        <p:txBody>
          <a:bodyPr/>
          <a:lstStyle/>
          <a:p>
            <a:endParaRPr lang="en-US" dirty="0" smtClean="0"/>
          </a:p>
          <a:p>
            <a:pPr>
              <a:buFontTx/>
              <a:buChar char="•"/>
            </a:pPr>
            <a:r>
              <a:rPr lang="en-US" dirty="0" smtClean="0"/>
              <a:t>Broadleaf species on the coast historically regarded as weed species</a:t>
            </a:r>
          </a:p>
          <a:p>
            <a:pPr>
              <a:buFontTx/>
              <a:buChar char="•"/>
            </a:pPr>
            <a:r>
              <a:rPr lang="en-US" dirty="0" smtClean="0"/>
              <a:t>Major FG issue in many plantations</a:t>
            </a:r>
          </a:p>
          <a:p>
            <a:pPr>
              <a:buFontTx/>
              <a:buChar char="•"/>
            </a:pPr>
            <a:r>
              <a:rPr lang="en-US" dirty="0" smtClean="0"/>
              <a:t>Markets for alder in the 1980’s and earlier were intermittent and often faded overnight</a:t>
            </a:r>
          </a:p>
          <a:p>
            <a:pPr>
              <a:buFontTx/>
              <a:buChar char="•"/>
            </a:pPr>
            <a:r>
              <a:rPr lang="en-US" dirty="0" smtClean="0"/>
              <a:t>Markets for alder in the mid 1990’s began to stabilize and prices for </a:t>
            </a:r>
            <a:r>
              <a:rPr lang="en-US" dirty="0" err="1" smtClean="0"/>
              <a:t>sawlogs</a:t>
            </a:r>
            <a:r>
              <a:rPr lang="en-US" dirty="0" smtClean="0"/>
              <a:t> began to rise</a:t>
            </a:r>
          </a:p>
          <a:p>
            <a:pPr>
              <a:buFontTx/>
              <a:buChar char="•"/>
            </a:pPr>
            <a:r>
              <a:rPr lang="en-US" dirty="0" smtClean="0"/>
              <a:t>FLs to harvest alder granted in 1996 permitting growing of limited alder under an intensive regime</a:t>
            </a:r>
          </a:p>
          <a:p>
            <a:pPr>
              <a:buFontTx/>
              <a:buChar char="•"/>
            </a:pPr>
            <a:r>
              <a:rPr lang="en-US" dirty="0" smtClean="0"/>
              <a:t>Coast Forest Action plan developed 2007</a:t>
            </a:r>
          </a:p>
          <a:p>
            <a:pPr>
              <a:buFontTx/>
              <a:buChar char="•"/>
            </a:pPr>
            <a:r>
              <a:rPr lang="en-US" dirty="0" smtClean="0"/>
              <a:t>Coastal Hardwood Management Strategy published 2008</a:t>
            </a:r>
          </a:p>
          <a:p>
            <a:endParaRPr lang="en-US" dirty="0" smtClean="0"/>
          </a:p>
          <a:p>
            <a:endParaRPr lang="en-US" dirty="0" smtClean="0"/>
          </a:p>
        </p:txBody>
      </p:sp>
      <p:sp>
        <p:nvSpPr>
          <p:cNvPr id="9220" name="Footer Placeholder 3"/>
          <p:cNvSpPr>
            <a:spLocks noGrp="1"/>
          </p:cNvSpPr>
          <p:nvPr>
            <p:ph type="ftr" sz="quarter" idx="11"/>
          </p:nvPr>
        </p:nvSpPr>
        <p:spPr>
          <a:noFill/>
        </p:spPr>
        <p:txBody>
          <a:bodyPr/>
          <a:lstStyle/>
          <a:p>
            <a:r>
              <a:rPr lang="en-US" dirty="0" smtClean="0"/>
              <a:t>April 15, 2015</a:t>
            </a:r>
            <a:endParaRPr lang="en-CA" dirty="0" smtClean="0"/>
          </a:p>
        </p:txBody>
      </p:sp>
      <p:sp>
        <p:nvSpPr>
          <p:cNvPr id="9221" name="Slide Number Placeholder 4"/>
          <p:cNvSpPr>
            <a:spLocks noGrp="1"/>
          </p:cNvSpPr>
          <p:nvPr>
            <p:ph type="sldNum" sz="quarter" idx="12"/>
          </p:nvPr>
        </p:nvSpPr>
        <p:spPr>
          <a:noFill/>
        </p:spPr>
        <p:txBody>
          <a:bodyPr/>
          <a:lstStyle/>
          <a:p>
            <a:fld id="{9E76A490-F99D-49F6-936E-AC335481727A}" type="slidenum">
              <a:rPr lang="en-CA" smtClean="0"/>
              <a:pPr/>
              <a:t>3</a:t>
            </a:fld>
            <a:endParaRPr lang="en-CA"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t>Coast Forest Action Plan</a:t>
            </a:r>
          </a:p>
        </p:txBody>
      </p:sp>
      <p:sp>
        <p:nvSpPr>
          <p:cNvPr id="10243" name="Footer Placeholder 2"/>
          <p:cNvSpPr>
            <a:spLocks noGrp="1"/>
          </p:cNvSpPr>
          <p:nvPr>
            <p:ph type="ftr" sz="quarter" idx="11"/>
          </p:nvPr>
        </p:nvSpPr>
        <p:spPr>
          <a:noFill/>
        </p:spPr>
        <p:txBody>
          <a:bodyPr/>
          <a:lstStyle/>
          <a:p>
            <a:r>
              <a:rPr lang="en-US" dirty="0" smtClean="0"/>
              <a:t>April 15, 2015</a:t>
            </a:r>
            <a:endParaRPr lang="en-CA" dirty="0" smtClean="0"/>
          </a:p>
        </p:txBody>
      </p:sp>
      <p:sp>
        <p:nvSpPr>
          <p:cNvPr id="10244" name="Slide Number Placeholder 3"/>
          <p:cNvSpPr>
            <a:spLocks noGrp="1"/>
          </p:cNvSpPr>
          <p:nvPr>
            <p:ph type="sldNum" sz="quarter" idx="12"/>
          </p:nvPr>
        </p:nvSpPr>
        <p:spPr>
          <a:noFill/>
        </p:spPr>
        <p:txBody>
          <a:bodyPr/>
          <a:lstStyle/>
          <a:p>
            <a:fld id="{74EB5429-78B9-45F3-9F25-99445034EF3A}" type="slidenum">
              <a:rPr lang="en-CA" smtClean="0"/>
              <a:pPr/>
              <a:t>4</a:t>
            </a:fld>
            <a:endParaRPr lang="en-CA" smtClean="0"/>
          </a:p>
        </p:txBody>
      </p:sp>
      <p:sp>
        <p:nvSpPr>
          <p:cNvPr id="10245" name="Rectangle 4"/>
          <p:cNvSpPr>
            <a:spLocks noChangeArrowheads="1"/>
          </p:cNvSpPr>
          <p:nvPr/>
        </p:nvSpPr>
        <p:spPr bwMode="auto">
          <a:xfrm>
            <a:off x="1066800" y="2057400"/>
            <a:ext cx="7086600" cy="3831818"/>
          </a:xfrm>
          <a:prstGeom prst="rect">
            <a:avLst/>
          </a:prstGeom>
          <a:noFill/>
          <a:ln w="9525">
            <a:noFill/>
            <a:miter lim="800000"/>
            <a:headEnd/>
            <a:tailEnd/>
          </a:ln>
        </p:spPr>
        <p:txBody>
          <a:bodyPr>
            <a:spAutoFit/>
          </a:bodyPr>
          <a:lstStyle/>
          <a:p>
            <a:pPr marL="342900" lvl="1" indent="-342900" eaLnBrk="0" hangingPunct="0">
              <a:spcBef>
                <a:spcPct val="20000"/>
              </a:spcBef>
              <a:buClr>
                <a:schemeClr val="tx1"/>
              </a:buClr>
              <a:buSzPct val="75000"/>
              <a:buFontTx/>
              <a:buChar char="•"/>
              <a:tabLst>
                <a:tab pos="406400" algn="l"/>
                <a:tab pos="457200" algn="l"/>
              </a:tabLst>
            </a:pPr>
            <a:r>
              <a:rPr lang="en-CA" sz="2000" dirty="0">
                <a:latin typeface="+mn-lt"/>
                <a:cs typeface="+mn-cs"/>
              </a:rPr>
              <a:t>October 2007</a:t>
            </a:r>
          </a:p>
          <a:p>
            <a:pPr marL="342900" lvl="1" indent="-342900" eaLnBrk="0" hangingPunct="0">
              <a:spcBef>
                <a:spcPct val="20000"/>
              </a:spcBef>
              <a:buClr>
                <a:schemeClr val="tx1"/>
              </a:buClr>
              <a:buSzPct val="75000"/>
              <a:buFontTx/>
              <a:buChar char="•"/>
              <a:tabLst>
                <a:tab pos="406400" algn="l"/>
                <a:tab pos="457200" algn="l"/>
              </a:tabLst>
            </a:pPr>
            <a:r>
              <a:rPr lang="en-CA" sz="2000" dirty="0">
                <a:latin typeface="+mn-lt"/>
                <a:cs typeface="+mn-cs"/>
              </a:rPr>
              <a:t>Encourages a diversity of species and products across the landscape to adapt to changing economic and environmental conditions (e.g., climate change)</a:t>
            </a:r>
          </a:p>
          <a:p>
            <a:pPr marL="342900" lvl="1" indent="-342900" eaLnBrk="0" hangingPunct="0">
              <a:spcBef>
                <a:spcPct val="20000"/>
              </a:spcBef>
              <a:buClr>
                <a:schemeClr val="tx1"/>
              </a:buClr>
              <a:buSzPct val="75000"/>
              <a:buFontTx/>
              <a:buChar char="•"/>
              <a:tabLst>
                <a:tab pos="406400" algn="l"/>
                <a:tab pos="457200" algn="l"/>
              </a:tabLst>
            </a:pPr>
            <a:r>
              <a:rPr lang="en-CA" sz="2000" dirty="0">
                <a:latin typeface="+mn-lt"/>
                <a:cs typeface="+mn-cs"/>
              </a:rPr>
              <a:t>Recognizes that </a:t>
            </a:r>
            <a:r>
              <a:rPr lang="en-CA" sz="2000" dirty="0">
                <a:latin typeface="+mn-lt"/>
                <a:cs typeface="+mn-cs"/>
              </a:rPr>
              <a:t>broadleaf species </a:t>
            </a:r>
            <a:r>
              <a:rPr lang="en-CA" sz="2000" dirty="0">
                <a:latin typeface="+mn-lt"/>
                <a:cs typeface="+mn-cs"/>
              </a:rPr>
              <a:t>support a high value market</a:t>
            </a:r>
          </a:p>
          <a:p>
            <a:pPr marL="342900" lvl="1" indent="-342900" eaLnBrk="0" hangingPunct="0">
              <a:spcBef>
                <a:spcPct val="20000"/>
              </a:spcBef>
              <a:buClr>
                <a:schemeClr val="tx1"/>
              </a:buClr>
              <a:buSzPct val="75000"/>
              <a:buFontTx/>
              <a:buChar char="•"/>
              <a:tabLst>
                <a:tab pos="406400" algn="l"/>
                <a:tab pos="457200" algn="l"/>
              </a:tabLst>
            </a:pPr>
            <a:r>
              <a:rPr lang="en-CA" sz="2000" dirty="0">
                <a:latin typeface="+mn-lt"/>
                <a:cs typeface="+mn-cs"/>
              </a:rPr>
              <a:t>Encourages a stronger alder market</a:t>
            </a:r>
          </a:p>
          <a:p>
            <a:pPr marL="342900" lvl="1" indent="-342900" eaLnBrk="0" hangingPunct="0">
              <a:spcBef>
                <a:spcPct val="20000"/>
              </a:spcBef>
              <a:buClr>
                <a:schemeClr val="tx1"/>
              </a:buClr>
              <a:buSzPct val="75000"/>
              <a:buFontTx/>
              <a:buChar char="•"/>
              <a:tabLst>
                <a:tab pos="406400" algn="l"/>
                <a:tab pos="457200" algn="l"/>
              </a:tabLst>
            </a:pPr>
            <a:r>
              <a:rPr lang="en-CA" sz="2000" dirty="0">
                <a:latin typeface="+mn-lt"/>
                <a:cs typeface="+mn-cs"/>
              </a:rPr>
              <a:t>Encourages a strengthened strategy for harvesting and </a:t>
            </a:r>
            <a:r>
              <a:rPr lang="en-CA" sz="2000" dirty="0">
                <a:latin typeface="+mn-lt"/>
                <a:cs typeface="+mn-cs"/>
              </a:rPr>
              <a:t>management </a:t>
            </a:r>
            <a:r>
              <a:rPr lang="en-CA" sz="2000" dirty="0">
                <a:latin typeface="+mn-lt"/>
                <a:cs typeface="+mn-cs"/>
              </a:rPr>
              <a:t>of alder</a:t>
            </a:r>
          </a:p>
          <a:p>
            <a:pPr lvl="1">
              <a:spcBef>
                <a:spcPct val="50000"/>
              </a:spcBef>
              <a:buFontTx/>
              <a:buChar char="•"/>
            </a:pPr>
            <a:endParaRPr lang="en-CA" dirty="0">
              <a:solidFill>
                <a:srgbClr val="9966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2"/>
          <p:cNvSpPr>
            <a:spLocks noGrp="1" noChangeArrowheads="1"/>
          </p:cNvSpPr>
          <p:nvPr>
            <p:ph type="title"/>
          </p:nvPr>
        </p:nvSpPr>
        <p:spPr/>
        <p:txBody>
          <a:bodyPr/>
          <a:lstStyle/>
          <a:p>
            <a:pPr eaLnBrk="1" hangingPunct="1"/>
            <a:r>
              <a:rPr lang="en-CA" smtClean="0"/>
              <a:t>Objectives and Key Principles</a:t>
            </a:r>
          </a:p>
        </p:txBody>
      </p:sp>
      <p:sp>
        <p:nvSpPr>
          <p:cNvPr id="12291" name="Rectangle 3"/>
          <p:cNvSpPr>
            <a:spLocks noGrp="1" noChangeArrowheads="1"/>
          </p:cNvSpPr>
          <p:nvPr>
            <p:ph idx="1"/>
          </p:nvPr>
        </p:nvSpPr>
        <p:spPr/>
        <p:txBody>
          <a:bodyPr/>
          <a:lstStyle/>
          <a:p>
            <a:pPr marL="0" indent="0" eaLnBrk="1" hangingPunct="1">
              <a:buFontTx/>
              <a:buChar char="•"/>
            </a:pPr>
            <a:r>
              <a:rPr lang="en-CA" sz="1800" dirty="0" smtClean="0"/>
              <a:t> Broadleaf timber production and long term forest resilience</a:t>
            </a:r>
          </a:p>
          <a:p>
            <a:pPr marL="0" indent="0" eaLnBrk="1" hangingPunct="1">
              <a:buFontTx/>
              <a:buChar char="•"/>
            </a:pPr>
            <a:r>
              <a:rPr lang="en-CA" sz="1800" dirty="0" smtClean="0"/>
              <a:t> Help to address timber supply short falls (medium and long term)</a:t>
            </a:r>
          </a:p>
          <a:p>
            <a:pPr marL="0" indent="0" eaLnBrk="1" hangingPunct="1">
              <a:buFontTx/>
              <a:buChar char="•"/>
            </a:pPr>
            <a:r>
              <a:rPr lang="en-CA" sz="1800" dirty="0" smtClean="0"/>
              <a:t> Diversify timber yields and broaden market opportunities</a:t>
            </a:r>
          </a:p>
          <a:p>
            <a:pPr marL="0" indent="0" eaLnBrk="1" hangingPunct="1">
              <a:buFontTx/>
              <a:buChar char="•"/>
            </a:pPr>
            <a:r>
              <a:rPr lang="en-CA" sz="1800" dirty="0" smtClean="0"/>
              <a:t> To minimize the regeneration period and costs on sites traditionally recognized as difficult to regenerate conifers</a:t>
            </a:r>
          </a:p>
          <a:p>
            <a:pPr marL="0" indent="0" eaLnBrk="1" hangingPunct="1">
              <a:buFontTx/>
              <a:buChar char="•"/>
            </a:pPr>
            <a:r>
              <a:rPr lang="en-CA" sz="1800" dirty="0" smtClean="0"/>
              <a:t> Manage for root disease as a short rotation crop</a:t>
            </a:r>
          </a:p>
          <a:p>
            <a:pPr marL="0" indent="0" eaLnBrk="1" hangingPunct="1">
              <a:buFontTx/>
              <a:buChar char="•"/>
            </a:pPr>
            <a:endParaRPr lang="en-CA" sz="1800" dirty="0" smtClean="0"/>
          </a:p>
          <a:p>
            <a:pPr marL="0" indent="0" eaLnBrk="1" hangingPunct="1"/>
            <a:r>
              <a:rPr lang="en-CA" sz="1800" dirty="0" smtClean="0"/>
              <a:t>Broadleaf Management is not intended to:</a:t>
            </a:r>
          </a:p>
          <a:p>
            <a:pPr marL="800100" lvl="2" indent="0" eaLnBrk="1" hangingPunct="1">
              <a:buFont typeface="Arial" charset="0"/>
              <a:buChar char="•"/>
            </a:pPr>
            <a:r>
              <a:rPr lang="en-CA" sz="1800" dirty="0" smtClean="0"/>
              <a:t>Specifically manage for biodiversity</a:t>
            </a:r>
          </a:p>
          <a:p>
            <a:pPr marL="800100" lvl="2" indent="0" eaLnBrk="1" hangingPunct="1">
              <a:buFont typeface="Arial" charset="0"/>
              <a:buChar char="•"/>
            </a:pPr>
            <a:r>
              <a:rPr lang="en-CA" sz="1800" dirty="0" smtClean="0"/>
              <a:t>Promote nutrient cycling</a:t>
            </a:r>
          </a:p>
          <a:p>
            <a:pPr marL="800100" lvl="2" indent="0" eaLnBrk="1" hangingPunct="1">
              <a:buFont typeface="Arial" charset="0"/>
              <a:buChar char="•"/>
            </a:pPr>
            <a:r>
              <a:rPr lang="en-CA" sz="1800" dirty="0" smtClean="0"/>
              <a:t>Provide a nurse crop to grow other species</a:t>
            </a:r>
          </a:p>
        </p:txBody>
      </p:sp>
      <p:sp>
        <p:nvSpPr>
          <p:cNvPr id="12292" name="Footer Placeholder 4"/>
          <p:cNvSpPr>
            <a:spLocks noGrp="1"/>
          </p:cNvSpPr>
          <p:nvPr>
            <p:ph type="ftr" sz="quarter" idx="11"/>
          </p:nvPr>
        </p:nvSpPr>
        <p:spPr>
          <a:noFill/>
        </p:spPr>
        <p:txBody>
          <a:bodyPr/>
          <a:lstStyle/>
          <a:p>
            <a:r>
              <a:rPr lang="en-US" dirty="0" smtClean="0"/>
              <a:t>April 15, 2015</a:t>
            </a:r>
            <a:endParaRPr lang="en-CA" dirty="0" smtClean="0"/>
          </a:p>
        </p:txBody>
      </p:sp>
      <p:sp>
        <p:nvSpPr>
          <p:cNvPr id="12293" name="Slide Number Placeholder 5"/>
          <p:cNvSpPr>
            <a:spLocks noGrp="1"/>
          </p:cNvSpPr>
          <p:nvPr>
            <p:ph type="sldNum" sz="quarter" idx="12"/>
          </p:nvPr>
        </p:nvSpPr>
        <p:spPr>
          <a:noFill/>
        </p:spPr>
        <p:txBody>
          <a:bodyPr/>
          <a:lstStyle/>
          <a:p>
            <a:fld id="{CE8DF8FF-CD52-4BB2-842B-E37588D7E159}" type="slidenum">
              <a:rPr lang="en-CA" smtClean="0"/>
              <a:pPr/>
              <a:t>5</a:t>
            </a:fld>
            <a:endParaRPr lang="en-CA" smtClean="0"/>
          </a:p>
        </p:txBody>
      </p:sp>
      <p:pic>
        <p:nvPicPr>
          <p:cNvPr id="6" name="Picture 5" descr="redalder2">
            <a:hlinkClick r:id="rId3"/>
          </p:cNvPr>
          <p:cNvPicPr>
            <a:picLocks noChangeAspect="1" noChangeArrowheads="1"/>
          </p:cNvPicPr>
          <p:nvPr/>
        </p:nvPicPr>
        <p:blipFill>
          <a:blip r:embed="rId4" cstate="print"/>
          <a:srcRect/>
          <a:stretch>
            <a:fillRect/>
          </a:stretch>
        </p:blipFill>
        <p:spPr bwMode="auto">
          <a:xfrm>
            <a:off x="6324600" y="3810000"/>
            <a:ext cx="2514600"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2"/>
          <p:cNvSpPr>
            <a:spLocks noGrp="1" noChangeArrowheads="1"/>
          </p:cNvSpPr>
          <p:nvPr>
            <p:ph type="title"/>
          </p:nvPr>
        </p:nvSpPr>
        <p:spPr/>
        <p:txBody>
          <a:bodyPr/>
          <a:lstStyle/>
          <a:p>
            <a:pPr eaLnBrk="1" hangingPunct="1"/>
            <a:r>
              <a:rPr lang="en-CA" smtClean="0"/>
              <a:t>Objectives and Key Principles</a:t>
            </a:r>
          </a:p>
        </p:txBody>
      </p:sp>
      <p:sp>
        <p:nvSpPr>
          <p:cNvPr id="12291" name="Rectangle 3"/>
          <p:cNvSpPr>
            <a:spLocks noGrp="1" noChangeArrowheads="1"/>
          </p:cNvSpPr>
          <p:nvPr>
            <p:ph idx="1"/>
          </p:nvPr>
        </p:nvSpPr>
        <p:spPr/>
        <p:txBody>
          <a:bodyPr/>
          <a:lstStyle/>
          <a:p>
            <a:pPr marL="0" indent="0" eaLnBrk="1" hangingPunct="1"/>
            <a:r>
              <a:rPr lang="en-CA" sz="1800" dirty="0" smtClean="0"/>
              <a:t>Management targets by District:</a:t>
            </a:r>
          </a:p>
          <a:p>
            <a:pPr marL="0" indent="0" eaLnBrk="1" hangingPunct="1"/>
            <a:r>
              <a:rPr lang="en-CA" sz="1800" dirty="0" smtClean="0"/>
              <a:t>•Sunshine </a:t>
            </a:r>
            <a:r>
              <a:rPr lang="en-CA" sz="1800" dirty="0"/>
              <a:t>Coast Resource District – 250 ha per year </a:t>
            </a:r>
          </a:p>
          <a:p>
            <a:pPr marL="0" indent="0" eaLnBrk="1" hangingPunct="1"/>
            <a:r>
              <a:rPr lang="en-CA" sz="1800" dirty="0" smtClean="0"/>
              <a:t>•Chilliwack </a:t>
            </a:r>
            <a:r>
              <a:rPr lang="en-CA" sz="1800" dirty="0"/>
              <a:t>Resource District – 250 ha per year</a:t>
            </a:r>
          </a:p>
          <a:p>
            <a:pPr marL="0" indent="0" eaLnBrk="1" hangingPunct="1"/>
            <a:r>
              <a:rPr lang="en-CA" sz="1800" dirty="0" smtClean="0"/>
              <a:t>•Campbell </a:t>
            </a:r>
            <a:r>
              <a:rPr lang="en-CA" sz="1800" dirty="0"/>
              <a:t>River Resource District – 200 ha per year</a:t>
            </a:r>
          </a:p>
          <a:p>
            <a:pPr marL="0" indent="0" eaLnBrk="1" hangingPunct="1"/>
            <a:r>
              <a:rPr lang="en-CA" sz="1800" dirty="0" smtClean="0"/>
              <a:t>•North </a:t>
            </a:r>
            <a:r>
              <a:rPr lang="en-CA" sz="1800" dirty="0"/>
              <a:t>Island – Central Coast Resource District – 200 ha per year</a:t>
            </a:r>
          </a:p>
          <a:p>
            <a:pPr marL="0" indent="0" eaLnBrk="1" hangingPunct="1"/>
            <a:r>
              <a:rPr lang="en-CA" sz="1800" dirty="0" smtClean="0"/>
              <a:t>•South </a:t>
            </a:r>
            <a:r>
              <a:rPr lang="en-CA" sz="1800" dirty="0"/>
              <a:t>Island Resource District – 100 ha per year</a:t>
            </a:r>
          </a:p>
          <a:p>
            <a:pPr marL="0" indent="0" eaLnBrk="1" hangingPunct="1"/>
            <a:r>
              <a:rPr lang="en-CA" sz="1800" dirty="0" smtClean="0"/>
              <a:t>•Other </a:t>
            </a:r>
            <a:r>
              <a:rPr lang="en-CA" sz="1800" dirty="0"/>
              <a:t>Resource Districts  – 100 ha per year</a:t>
            </a:r>
          </a:p>
          <a:p>
            <a:pPr marL="0" indent="0" eaLnBrk="1" hangingPunct="1"/>
            <a:endParaRPr lang="en-CA" sz="1800" dirty="0" smtClean="0"/>
          </a:p>
        </p:txBody>
      </p:sp>
      <p:sp>
        <p:nvSpPr>
          <p:cNvPr id="12292" name="Footer Placeholder 4"/>
          <p:cNvSpPr>
            <a:spLocks noGrp="1"/>
          </p:cNvSpPr>
          <p:nvPr>
            <p:ph type="ftr" sz="quarter" idx="11"/>
          </p:nvPr>
        </p:nvSpPr>
        <p:spPr>
          <a:noFill/>
        </p:spPr>
        <p:txBody>
          <a:bodyPr/>
          <a:lstStyle/>
          <a:p>
            <a:r>
              <a:rPr lang="en-US" dirty="0" smtClean="0"/>
              <a:t>April 15, 2015</a:t>
            </a:r>
            <a:endParaRPr lang="en-CA" dirty="0" smtClean="0"/>
          </a:p>
        </p:txBody>
      </p:sp>
      <p:sp>
        <p:nvSpPr>
          <p:cNvPr id="12293" name="Slide Number Placeholder 5"/>
          <p:cNvSpPr>
            <a:spLocks noGrp="1"/>
          </p:cNvSpPr>
          <p:nvPr>
            <p:ph type="sldNum" sz="quarter" idx="12"/>
          </p:nvPr>
        </p:nvSpPr>
        <p:spPr>
          <a:noFill/>
        </p:spPr>
        <p:txBody>
          <a:bodyPr/>
          <a:lstStyle/>
          <a:p>
            <a:fld id="{CE8DF8FF-CD52-4BB2-842B-E37588D7E159}" type="slidenum">
              <a:rPr lang="en-CA" smtClean="0"/>
              <a:pPr/>
              <a:t>6</a:t>
            </a:fld>
            <a:endParaRPr lang="en-CA" smtClean="0"/>
          </a:p>
        </p:txBody>
      </p:sp>
      <p:pic>
        <p:nvPicPr>
          <p:cNvPr id="4098" name="Picture 2" descr="C:\Users\cmwickla\AppData\Local\Microsoft\Windows\Temporary Internet Files\Content.Outlook\XV1MMQAO\P402093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4191000"/>
            <a:ext cx="58674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82667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smtClean="0"/>
              <a:t>Management Strategies</a:t>
            </a:r>
          </a:p>
        </p:txBody>
      </p:sp>
      <p:sp>
        <p:nvSpPr>
          <p:cNvPr id="15363" name="Content Placeholder 2"/>
          <p:cNvSpPr>
            <a:spLocks noGrp="1"/>
          </p:cNvSpPr>
          <p:nvPr>
            <p:ph idx="1"/>
          </p:nvPr>
        </p:nvSpPr>
        <p:spPr>
          <a:xfrm>
            <a:off x="838200" y="1447800"/>
            <a:ext cx="7693025" cy="4575175"/>
          </a:xfrm>
        </p:spPr>
        <p:txBody>
          <a:bodyPr/>
          <a:lstStyle/>
          <a:p>
            <a:pPr marL="0" indent="0" eaLnBrk="1" hangingPunct="1"/>
            <a:endParaRPr lang="en-US" dirty="0" smtClean="0"/>
          </a:p>
          <a:p>
            <a:pPr marL="0" indent="0" eaLnBrk="1" hangingPunct="1"/>
            <a:r>
              <a:rPr lang="en-US" sz="2800" dirty="0" smtClean="0"/>
              <a:t>3 Broadleaf Management regime options:</a:t>
            </a:r>
          </a:p>
          <a:p>
            <a:pPr marL="0" indent="0" eaLnBrk="1" hangingPunct="1"/>
            <a:endParaRPr lang="en-US" sz="3200" dirty="0" smtClean="0"/>
          </a:p>
          <a:p>
            <a:pPr marL="800100" lvl="2" indent="0" eaLnBrk="1" hangingPunct="1"/>
            <a:r>
              <a:rPr lang="en-US" sz="2800" dirty="0" smtClean="0"/>
              <a:t> Intensive</a:t>
            </a:r>
          </a:p>
          <a:p>
            <a:pPr marL="800100" lvl="2" indent="0" eaLnBrk="1" hangingPunct="1"/>
            <a:r>
              <a:rPr lang="en-US" sz="2800" dirty="0" smtClean="0"/>
              <a:t> Extensive</a:t>
            </a:r>
          </a:p>
          <a:p>
            <a:pPr marL="800100" lvl="2" indent="0" eaLnBrk="1" hangingPunct="1"/>
            <a:r>
              <a:rPr lang="en-US" sz="2800" dirty="0" smtClean="0"/>
              <a:t> Mixed Wood</a:t>
            </a:r>
          </a:p>
        </p:txBody>
      </p:sp>
      <p:sp>
        <p:nvSpPr>
          <p:cNvPr id="15364" name="Footer Placeholder 3"/>
          <p:cNvSpPr>
            <a:spLocks noGrp="1"/>
          </p:cNvSpPr>
          <p:nvPr>
            <p:ph type="ftr" sz="quarter" idx="11"/>
          </p:nvPr>
        </p:nvSpPr>
        <p:spPr>
          <a:noFill/>
        </p:spPr>
        <p:txBody>
          <a:bodyPr/>
          <a:lstStyle/>
          <a:p>
            <a:r>
              <a:rPr lang="en-US" dirty="0" smtClean="0"/>
              <a:t>April 15, 2015</a:t>
            </a:r>
            <a:endParaRPr lang="en-CA" dirty="0" smtClean="0"/>
          </a:p>
        </p:txBody>
      </p:sp>
      <p:sp>
        <p:nvSpPr>
          <p:cNvPr id="15365" name="Slide Number Placeholder 4"/>
          <p:cNvSpPr>
            <a:spLocks noGrp="1"/>
          </p:cNvSpPr>
          <p:nvPr>
            <p:ph type="sldNum" sz="quarter" idx="12"/>
          </p:nvPr>
        </p:nvSpPr>
        <p:spPr>
          <a:noFill/>
        </p:spPr>
        <p:txBody>
          <a:bodyPr/>
          <a:lstStyle/>
          <a:p>
            <a:fld id="{85236107-977E-43D4-B98F-3090BC4BC8D4}" type="slidenum">
              <a:rPr lang="en-CA" smtClean="0"/>
              <a:pPr/>
              <a:t>7</a:t>
            </a:fld>
            <a:endParaRPr lang="en-CA"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p:cNvSpPr>
            <a:spLocks noGrp="1" noChangeArrowheads="1"/>
          </p:cNvSpPr>
          <p:nvPr>
            <p:ph type="title"/>
          </p:nvPr>
        </p:nvSpPr>
        <p:spPr/>
        <p:txBody>
          <a:bodyPr/>
          <a:lstStyle/>
          <a:p>
            <a:pPr eaLnBrk="1" hangingPunct="1"/>
            <a:r>
              <a:rPr lang="en-CA" smtClean="0"/>
              <a:t>Management Strategies</a:t>
            </a:r>
          </a:p>
        </p:txBody>
      </p:sp>
      <p:sp>
        <p:nvSpPr>
          <p:cNvPr id="16387" name="Rectangle 3"/>
          <p:cNvSpPr>
            <a:spLocks noGrp="1" noChangeArrowheads="1"/>
          </p:cNvSpPr>
          <p:nvPr>
            <p:ph idx="1"/>
          </p:nvPr>
        </p:nvSpPr>
        <p:spPr/>
        <p:txBody>
          <a:bodyPr/>
          <a:lstStyle/>
          <a:p>
            <a:pPr marL="0" indent="0" eaLnBrk="1" hangingPunct="1"/>
            <a:r>
              <a:rPr lang="en-CA" smtClean="0"/>
              <a:t>Intensive management strategy</a:t>
            </a:r>
          </a:p>
        </p:txBody>
      </p:sp>
      <p:sp>
        <p:nvSpPr>
          <p:cNvPr id="16388" name="Footer Placeholder 4"/>
          <p:cNvSpPr>
            <a:spLocks noGrp="1"/>
          </p:cNvSpPr>
          <p:nvPr>
            <p:ph type="ftr" sz="quarter" idx="11"/>
          </p:nvPr>
        </p:nvSpPr>
        <p:spPr>
          <a:noFill/>
        </p:spPr>
        <p:txBody>
          <a:bodyPr/>
          <a:lstStyle/>
          <a:p>
            <a:r>
              <a:rPr lang="en-US" dirty="0" smtClean="0"/>
              <a:t>April 15, 2015</a:t>
            </a:r>
            <a:endParaRPr lang="en-CA" dirty="0" smtClean="0"/>
          </a:p>
        </p:txBody>
      </p:sp>
      <p:sp>
        <p:nvSpPr>
          <p:cNvPr id="16389" name="Slide Number Placeholder 5"/>
          <p:cNvSpPr>
            <a:spLocks noGrp="1"/>
          </p:cNvSpPr>
          <p:nvPr>
            <p:ph type="sldNum" sz="quarter" idx="12"/>
          </p:nvPr>
        </p:nvSpPr>
        <p:spPr>
          <a:noFill/>
        </p:spPr>
        <p:txBody>
          <a:bodyPr/>
          <a:lstStyle/>
          <a:p>
            <a:fld id="{47CA435C-60EB-458C-AA4E-A24CA27301AC}" type="slidenum">
              <a:rPr lang="en-CA" smtClean="0"/>
              <a:pPr/>
              <a:t>8</a:t>
            </a:fld>
            <a:endParaRPr lang="en-CA" smtClean="0"/>
          </a:p>
        </p:txBody>
      </p:sp>
      <p:pic>
        <p:nvPicPr>
          <p:cNvPr id="16390" name="Picture 5" descr="Theo16_1000sph"/>
          <p:cNvPicPr>
            <a:picLocks noChangeAspect="1" noChangeArrowheads="1"/>
          </p:cNvPicPr>
          <p:nvPr/>
        </p:nvPicPr>
        <p:blipFill>
          <a:blip r:embed="rId3" cstate="print"/>
          <a:srcRect/>
          <a:stretch>
            <a:fillRect/>
          </a:stretch>
        </p:blipFill>
        <p:spPr bwMode="auto">
          <a:xfrm>
            <a:off x="1066800" y="1981200"/>
            <a:ext cx="7391400" cy="4038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p:cNvSpPr>
            <a:spLocks noGrp="1" noChangeArrowheads="1"/>
          </p:cNvSpPr>
          <p:nvPr>
            <p:ph type="title"/>
          </p:nvPr>
        </p:nvSpPr>
        <p:spPr>
          <a:xfrm>
            <a:off x="762000" y="762000"/>
            <a:ext cx="7391400" cy="609600"/>
          </a:xfrm>
        </p:spPr>
        <p:txBody>
          <a:bodyPr/>
          <a:lstStyle/>
          <a:p>
            <a:pPr eaLnBrk="1" hangingPunct="1"/>
            <a:r>
              <a:rPr lang="en-CA" sz="2800" smtClean="0"/>
              <a:t/>
            </a:r>
            <a:br>
              <a:rPr lang="en-CA" sz="2800" smtClean="0"/>
            </a:br>
            <a:r>
              <a:rPr lang="en-CA" sz="2800" smtClean="0"/>
              <a:t>Intensive Regime </a:t>
            </a:r>
          </a:p>
        </p:txBody>
      </p:sp>
      <p:graphicFrame>
        <p:nvGraphicFramePr>
          <p:cNvPr id="97308" name="Group 28"/>
          <p:cNvGraphicFramePr>
            <a:graphicFrameLocks noGrp="1"/>
          </p:cNvGraphicFramePr>
          <p:nvPr>
            <p:ph type="tbl" idx="1"/>
          </p:nvPr>
        </p:nvGraphicFramePr>
        <p:xfrm>
          <a:off x="838200" y="1752600"/>
          <a:ext cx="7693025" cy="4419600"/>
        </p:xfrm>
        <a:graphic>
          <a:graphicData uri="http://schemas.openxmlformats.org/drawingml/2006/table">
            <a:tbl>
              <a:tblPr/>
              <a:tblGrid>
                <a:gridCol w="1924050"/>
                <a:gridCol w="1922463"/>
                <a:gridCol w="1924050"/>
                <a:gridCol w="1922462"/>
              </a:tblGrid>
              <a:tr h="1470025">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800" b="0" i="0" u="none" strike="noStrike" cap="none" normalizeH="0" baseline="0" dirty="0" smtClean="0">
                          <a:ln>
                            <a:noFill/>
                          </a:ln>
                          <a:solidFill>
                            <a:schemeClr val="tx1"/>
                          </a:solidFill>
                          <a:effectLst/>
                          <a:latin typeface="Verdana" pitchFamily="34" charset="0"/>
                          <a:cs typeface="Times New Roman" pitchFamily="18" charset="0"/>
                        </a:rPr>
                        <a:t>Site Prep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Stocking density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Stocking Control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Final Harvest</a:t>
                      </a:r>
                    </a:p>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(rotation)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49575">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Optional</a:t>
                      </a:r>
                    </a:p>
                    <a:p>
                      <a:pPr marL="0" marR="0" lvl="0" indent="0" algn="l" defTabSz="914400" rtl="0" eaLnBrk="1" fontAlgn="base" latinLnBrk="0" hangingPunct="1">
                        <a:lnSpc>
                          <a:spcPct val="100000"/>
                        </a:lnSpc>
                        <a:spcBef>
                          <a:spcPct val="20000"/>
                        </a:spcBef>
                        <a:spcAft>
                          <a:spcPct val="0"/>
                        </a:spcAft>
                        <a:buClr>
                          <a:schemeClr val="tx1"/>
                        </a:buClr>
                        <a:buSzPct val="75000"/>
                        <a:buFontTx/>
                        <a:buChar char="-"/>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herbicide </a:t>
                      </a:r>
                    </a:p>
                    <a:p>
                      <a:pPr marL="0" marR="0" lvl="0" indent="0" algn="l" defTabSz="914400" rtl="0" eaLnBrk="1" fontAlgn="base" latinLnBrk="0" hangingPunct="1">
                        <a:lnSpc>
                          <a:spcPct val="100000"/>
                        </a:lnSpc>
                        <a:spcBef>
                          <a:spcPct val="20000"/>
                        </a:spcBef>
                        <a:spcAft>
                          <a:spcPct val="0"/>
                        </a:spcAft>
                        <a:buClr>
                          <a:schemeClr val="tx1"/>
                        </a:buClr>
                        <a:buSzPct val="75000"/>
                        <a:buFontTx/>
                        <a:buChar char="-"/>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mechanical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800" b="0" i="0" u="none" strike="noStrike" cap="none" normalizeH="0" baseline="0" dirty="0" smtClean="0">
                          <a:ln>
                            <a:noFill/>
                          </a:ln>
                          <a:solidFill>
                            <a:schemeClr val="tx1"/>
                          </a:solidFill>
                          <a:effectLst/>
                          <a:latin typeface="Verdana" pitchFamily="34" charset="0"/>
                          <a:cs typeface="Times New Roman" pitchFamily="18" charset="0"/>
                        </a:rPr>
                        <a:t>Planting 1400-1600 sph</a:t>
                      </a:r>
                    </a:p>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endParaRPr kumimoji="0" lang="en-CA" sz="1800" b="0"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800" b="0" i="0" u="none" strike="noStrike" cap="none" normalizeH="0" baseline="0" dirty="0" smtClean="0">
                          <a:ln>
                            <a:noFill/>
                          </a:ln>
                          <a:solidFill>
                            <a:schemeClr val="tx1"/>
                          </a:solidFill>
                          <a:effectLst/>
                          <a:latin typeface="Verdana" pitchFamily="34" charset="0"/>
                          <a:cs typeface="Times New Roman" pitchFamily="18" charset="0"/>
                        </a:rPr>
                        <a:t>Optional </a:t>
                      </a:r>
                    </a:p>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800" b="0" i="0" u="none" strike="noStrike" cap="none" normalizeH="0" baseline="0" dirty="0" smtClean="0">
                          <a:ln>
                            <a:noFill/>
                          </a:ln>
                          <a:solidFill>
                            <a:schemeClr val="tx1"/>
                          </a:solidFill>
                          <a:effectLst/>
                          <a:latin typeface="Verdana" pitchFamily="34" charset="0"/>
                          <a:cs typeface="Times New Roman" pitchFamily="18" charset="0"/>
                        </a:rPr>
                        <a:t>Fertilize at time of planting with Phosphate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Char char="-"/>
                        <a:tabLst>
                          <a:tab pos="406400" algn="l"/>
                          <a:tab pos="457200" algn="l"/>
                        </a:tabLst>
                      </a:pPr>
                      <a:r>
                        <a:rPr kumimoji="0" lang="en-CA" sz="1800" b="0" i="0" u="none" strike="noStrike" cap="none" normalizeH="0" baseline="0" dirty="0" smtClean="0">
                          <a:ln>
                            <a:noFill/>
                          </a:ln>
                          <a:solidFill>
                            <a:schemeClr val="tx1"/>
                          </a:solidFill>
                          <a:effectLst/>
                          <a:latin typeface="Verdana" pitchFamily="34" charset="0"/>
                          <a:cs typeface="Times New Roman" pitchFamily="18" charset="0"/>
                        </a:rPr>
                        <a:t>Stand height 10 m</a:t>
                      </a:r>
                    </a:p>
                    <a:p>
                      <a:pPr marL="0" marR="0" lvl="0" indent="0" algn="l" defTabSz="914400" rtl="0" eaLnBrk="1" fontAlgn="base" latinLnBrk="0" hangingPunct="1">
                        <a:lnSpc>
                          <a:spcPct val="100000"/>
                        </a:lnSpc>
                        <a:spcBef>
                          <a:spcPct val="20000"/>
                        </a:spcBef>
                        <a:spcAft>
                          <a:spcPct val="0"/>
                        </a:spcAft>
                        <a:buClr>
                          <a:schemeClr val="tx1"/>
                        </a:buClr>
                        <a:buSzPct val="75000"/>
                        <a:buFontTx/>
                        <a:buChar char="-"/>
                        <a:tabLst>
                          <a:tab pos="406400" algn="l"/>
                          <a:tab pos="457200" algn="l"/>
                        </a:tabLst>
                      </a:pPr>
                      <a:r>
                        <a:rPr kumimoji="0" lang="en-CA" sz="1800" b="0" i="0" u="none" strike="noStrike" cap="none" normalizeH="0" baseline="0" dirty="0" smtClean="0">
                          <a:ln>
                            <a:noFill/>
                          </a:ln>
                          <a:solidFill>
                            <a:schemeClr val="tx1"/>
                          </a:solidFill>
                          <a:effectLst/>
                          <a:latin typeface="Verdana" pitchFamily="34" charset="0"/>
                          <a:cs typeface="Times New Roman" pitchFamily="18" charset="0"/>
                        </a:rPr>
                        <a:t> 50 % live crown ratio</a:t>
                      </a:r>
                    </a:p>
                    <a:p>
                      <a:pPr marL="0" marR="0" lvl="0" indent="0" algn="l" defTabSz="914400" rtl="0" eaLnBrk="1" fontAlgn="base" latinLnBrk="0" hangingPunct="1">
                        <a:lnSpc>
                          <a:spcPct val="100000"/>
                        </a:lnSpc>
                        <a:spcBef>
                          <a:spcPct val="20000"/>
                        </a:spcBef>
                        <a:spcAft>
                          <a:spcPct val="0"/>
                        </a:spcAft>
                        <a:buClr>
                          <a:schemeClr val="tx1"/>
                        </a:buClr>
                        <a:buSzPct val="75000"/>
                        <a:buFontTx/>
                        <a:buChar char="-"/>
                        <a:tabLst>
                          <a:tab pos="406400" algn="l"/>
                          <a:tab pos="457200" algn="l"/>
                        </a:tabLst>
                      </a:pPr>
                      <a:r>
                        <a:rPr kumimoji="0" lang="en-CA" sz="1800" b="0" i="0" u="none" strike="noStrike" cap="none" normalizeH="0" baseline="0" dirty="0" smtClean="0">
                          <a:ln>
                            <a:noFill/>
                          </a:ln>
                          <a:solidFill>
                            <a:schemeClr val="tx1"/>
                          </a:solidFill>
                          <a:effectLst/>
                          <a:latin typeface="Verdana" pitchFamily="34" charset="0"/>
                          <a:cs typeface="Times New Roman" pitchFamily="18" charset="0"/>
                        </a:rPr>
                        <a:t> Post spacing density 600-1000 sph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Char char="-"/>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Target 30 cm dbh</a:t>
                      </a:r>
                    </a:p>
                    <a:p>
                      <a:pPr marL="0" marR="0" lvl="0" indent="0" algn="l" defTabSz="914400" rtl="0" eaLnBrk="1" fontAlgn="base" latinLnBrk="0" hangingPunct="1">
                        <a:lnSpc>
                          <a:spcPct val="100000"/>
                        </a:lnSpc>
                        <a:spcBef>
                          <a:spcPct val="20000"/>
                        </a:spcBef>
                        <a:spcAft>
                          <a:spcPct val="0"/>
                        </a:spcAft>
                        <a:buClr>
                          <a:schemeClr val="tx1"/>
                        </a:buClr>
                        <a:buSzPct val="75000"/>
                        <a:buFontTx/>
                        <a:buChar char="-"/>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 Target age 25-35</a:t>
                      </a:r>
                    </a:p>
                    <a:p>
                      <a:pPr marL="0" marR="0" lvl="0" indent="0" algn="l" defTabSz="914400" rtl="0" eaLnBrk="1" fontAlgn="base" latinLnBrk="0" hangingPunct="1">
                        <a:lnSpc>
                          <a:spcPct val="100000"/>
                        </a:lnSpc>
                        <a:spcBef>
                          <a:spcPct val="20000"/>
                        </a:spcBef>
                        <a:spcAft>
                          <a:spcPct val="0"/>
                        </a:spcAft>
                        <a:buClr>
                          <a:schemeClr val="tx1"/>
                        </a:buClr>
                        <a:buSzPct val="75000"/>
                        <a:buFontTx/>
                        <a:buChar char="-"/>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Target volume 300 m3 per ha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7428" name="Footer Placeholder 4"/>
          <p:cNvSpPr>
            <a:spLocks noGrp="1"/>
          </p:cNvSpPr>
          <p:nvPr>
            <p:ph type="ftr" sz="quarter" idx="11"/>
          </p:nvPr>
        </p:nvSpPr>
        <p:spPr>
          <a:xfrm>
            <a:off x="5105400" y="6324600"/>
            <a:ext cx="3582988" cy="398463"/>
          </a:xfrm>
          <a:noFill/>
        </p:spPr>
        <p:txBody>
          <a:bodyPr/>
          <a:lstStyle/>
          <a:p>
            <a:r>
              <a:rPr lang="en-US" dirty="0" smtClean="0"/>
              <a:t>April 15, 2015</a:t>
            </a:r>
            <a:endParaRPr lang="en-CA" dirty="0" smtClean="0"/>
          </a:p>
        </p:txBody>
      </p:sp>
      <p:sp>
        <p:nvSpPr>
          <p:cNvPr id="17429" name="Slide Number Placeholder 5"/>
          <p:cNvSpPr>
            <a:spLocks noGrp="1"/>
          </p:cNvSpPr>
          <p:nvPr>
            <p:ph type="sldNum" sz="quarter" idx="12"/>
          </p:nvPr>
        </p:nvSpPr>
        <p:spPr>
          <a:noFill/>
        </p:spPr>
        <p:txBody>
          <a:bodyPr/>
          <a:lstStyle/>
          <a:p>
            <a:fld id="{5CAF724A-4723-46BF-9A5D-E01B51B93007}" type="slidenum">
              <a:rPr lang="en-CA" smtClean="0"/>
              <a:pPr/>
              <a:t>9</a:t>
            </a:fld>
            <a:endParaRPr lang="en-CA"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t>Intensive Regime</a:t>
            </a:r>
          </a:p>
        </p:txBody>
      </p:sp>
      <p:sp>
        <p:nvSpPr>
          <p:cNvPr id="18435" name="Content Placeholder 2"/>
          <p:cNvSpPr>
            <a:spLocks noGrp="1"/>
          </p:cNvSpPr>
          <p:nvPr>
            <p:ph idx="1"/>
          </p:nvPr>
        </p:nvSpPr>
        <p:spPr/>
        <p:txBody>
          <a:bodyPr/>
          <a:lstStyle/>
          <a:p>
            <a:endParaRPr lang="en-US" dirty="0" smtClean="0"/>
          </a:p>
          <a:p>
            <a:pPr>
              <a:buFontTx/>
              <a:buChar char="•"/>
            </a:pPr>
            <a:r>
              <a:rPr lang="en-US" dirty="0" smtClean="0"/>
              <a:t>No impact in AAC</a:t>
            </a:r>
          </a:p>
          <a:p>
            <a:pPr>
              <a:buFontTx/>
              <a:buChar char="•"/>
            </a:pPr>
            <a:r>
              <a:rPr lang="en-US" dirty="0" smtClean="0"/>
              <a:t>Suitable for filling gaps in timber supply</a:t>
            </a:r>
          </a:p>
          <a:p>
            <a:pPr>
              <a:buFontTx/>
              <a:buChar char="•"/>
            </a:pPr>
            <a:r>
              <a:rPr lang="en-US" dirty="0" smtClean="0"/>
              <a:t>Requires some certainty for access </a:t>
            </a:r>
          </a:p>
          <a:p>
            <a:pPr>
              <a:buFontTx/>
              <a:buChar char="•"/>
            </a:pPr>
            <a:r>
              <a:rPr lang="en-US" dirty="0" smtClean="0"/>
              <a:t>Costs for</a:t>
            </a:r>
            <a:r>
              <a:rPr lang="en-US" dirty="0" smtClean="0">
                <a:solidFill>
                  <a:srgbClr val="996600"/>
                </a:solidFill>
              </a:rPr>
              <a:t> </a:t>
            </a:r>
            <a:r>
              <a:rPr lang="en-US" dirty="0" smtClean="0"/>
              <a:t>stocking control (spacing) are funded through the Forest for Tomorrow program (FFT) of the Land Based Investment Strategy</a:t>
            </a:r>
          </a:p>
          <a:p>
            <a:pPr>
              <a:buFontTx/>
              <a:buChar char="•"/>
            </a:pPr>
            <a:r>
              <a:rPr lang="en-US" dirty="0" smtClean="0"/>
              <a:t>High initial density and uniform distribution more important than in a conifer regime – applies to all alder regimes</a:t>
            </a:r>
          </a:p>
        </p:txBody>
      </p:sp>
      <p:sp>
        <p:nvSpPr>
          <p:cNvPr id="18436" name="Footer Placeholder 3"/>
          <p:cNvSpPr>
            <a:spLocks noGrp="1"/>
          </p:cNvSpPr>
          <p:nvPr>
            <p:ph type="ftr" sz="quarter" idx="11"/>
          </p:nvPr>
        </p:nvSpPr>
        <p:spPr>
          <a:noFill/>
        </p:spPr>
        <p:txBody>
          <a:bodyPr/>
          <a:lstStyle/>
          <a:p>
            <a:r>
              <a:rPr lang="en-US" dirty="0" smtClean="0"/>
              <a:t>April 15, 2015</a:t>
            </a:r>
            <a:endParaRPr lang="en-CA" dirty="0" smtClean="0"/>
          </a:p>
        </p:txBody>
      </p:sp>
      <p:sp>
        <p:nvSpPr>
          <p:cNvPr id="18437" name="Slide Number Placeholder 4"/>
          <p:cNvSpPr>
            <a:spLocks noGrp="1"/>
          </p:cNvSpPr>
          <p:nvPr>
            <p:ph type="sldNum" sz="quarter" idx="12"/>
          </p:nvPr>
        </p:nvSpPr>
        <p:spPr>
          <a:noFill/>
        </p:spPr>
        <p:txBody>
          <a:bodyPr/>
          <a:lstStyle/>
          <a:p>
            <a:fld id="{3331F893-C39D-4E67-AC6F-4A56E0F714C1}" type="slidenum">
              <a:rPr lang="en-CA" smtClean="0"/>
              <a:pPr/>
              <a:t>10</a:t>
            </a:fld>
            <a:endParaRPr lang="en-CA"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2"/>
          <p:cNvSpPr>
            <a:spLocks noGrp="1" noChangeArrowheads="1"/>
          </p:cNvSpPr>
          <p:nvPr>
            <p:ph type="title"/>
          </p:nvPr>
        </p:nvSpPr>
        <p:spPr/>
        <p:txBody>
          <a:bodyPr/>
          <a:lstStyle/>
          <a:p>
            <a:pPr eaLnBrk="1" hangingPunct="1"/>
            <a:r>
              <a:rPr lang="en-CA" smtClean="0"/>
              <a:t>Management Strategies</a:t>
            </a:r>
          </a:p>
        </p:txBody>
      </p:sp>
      <p:sp>
        <p:nvSpPr>
          <p:cNvPr id="19459" name="Rectangle 3"/>
          <p:cNvSpPr>
            <a:spLocks noGrp="1" noChangeArrowheads="1"/>
          </p:cNvSpPr>
          <p:nvPr>
            <p:ph idx="1"/>
          </p:nvPr>
        </p:nvSpPr>
        <p:spPr/>
        <p:txBody>
          <a:bodyPr/>
          <a:lstStyle/>
          <a:p>
            <a:pPr marL="0" indent="0" eaLnBrk="1" hangingPunct="1"/>
            <a:r>
              <a:rPr lang="en-CA" smtClean="0"/>
              <a:t>Extensive management strategy</a:t>
            </a:r>
          </a:p>
        </p:txBody>
      </p:sp>
      <p:sp>
        <p:nvSpPr>
          <p:cNvPr id="19460" name="Footer Placeholder 4"/>
          <p:cNvSpPr>
            <a:spLocks noGrp="1"/>
          </p:cNvSpPr>
          <p:nvPr>
            <p:ph type="ftr" sz="quarter" idx="11"/>
          </p:nvPr>
        </p:nvSpPr>
        <p:spPr>
          <a:noFill/>
        </p:spPr>
        <p:txBody>
          <a:bodyPr/>
          <a:lstStyle/>
          <a:p>
            <a:r>
              <a:rPr lang="en-US" dirty="0" smtClean="0"/>
              <a:t>April 15, 2015</a:t>
            </a:r>
            <a:endParaRPr lang="en-CA" dirty="0" smtClean="0"/>
          </a:p>
        </p:txBody>
      </p:sp>
      <p:sp>
        <p:nvSpPr>
          <p:cNvPr id="19461" name="Slide Number Placeholder 5"/>
          <p:cNvSpPr>
            <a:spLocks noGrp="1"/>
          </p:cNvSpPr>
          <p:nvPr>
            <p:ph type="sldNum" sz="quarter" idx="12"/>
          </p:nvPr>
        </p:nvSpPr>
        <p:spPr>
          <a:noFill/>
        </p:spPr>
        <p:txBody>
          <a:bodyPr/>
          <a:lstStyle/>
          <a:p>
            <a:fld id="{159D869F-E284-4452-BB9A-1742894A5C19}" type="slidenum">
              <a:rPr lang="en-CA" smtClean="0"/>
              <a:pPr/>
              <a:t>11</a:t>
            </a:fld>
            <a:endParaRPr lang="en-CA" smtClean="0"/>
          </a:p>
        </p:txBody>
      </p:sp>
      <p:pic>
        <p:nvPicPr>
          <p:cNvPr id="19462" name="Picture 2" descr="I:\FOR_PRAC\PHOTO GALLERY\Silviculture\IMG_0087.jpg"/>
          <p:cNvPicPr>
            <a:picLocks noChangeAspect="1" noChangeArrowheads="1"/>
          </p:cNvPicPr>
          <p:nvPr/>
        </p:nvPicPr>
        <p:blipFill>
          <a:blip r:embed="rId3" cstate="print"/>
          <a:srcRect/>
          <a:stretch>
            <a:fillRect/>
          </a:stretch>
        </p:blipFill>
        <p:spPr bwMode="auto">
          <a:xfrm>
            <a:off x="1219200" y="1905000"/>
            <a:ext cx="3657600" cy="4191000"/>
          </a:xfrm>
          <a:prstGeom prst="rect">
            <a:avLst/>
          </a:prstGeom>
          <a:noFill/>
          <a:ln w="9525">
            <a:noFill/>
            <a:miter lim="800000"/>
            <a:headEnd/>
            <a:tailEnd/>
          </a:ln>
        </p:spPr>
      </p:pic>
      <p:pic>
        <p:nvPicPr>
          <p:cNvPr id="19463" name="Picture 6" descr="18yr noThin3"/>
          <p:cNvPicPr>
            <a:picLocks noChangeAspect="1" noChangeArrowheads="1"/>
          </p:cNvPicPr>
          <p:nvPr/>
        </p:nvPicPr>
        <p:blipFill>
          <a:blip r:embed="rId4" cstate="print"/>
          <a:srcRect/>
          <a:stretch>
            <a:fillRect/>
          </a:stretch>
        </p:blipFill>
        <p:spPr bwMode="auto">
          <a:xfrm>
            <a:off x="5029200" y="1905000"/>
            <a:ext cx="3733800" cy="419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2"/>
          <p:cNvSpPr>
            <a:spLocks noGrp="1" noChangeArrowheads="1"/>
          </p:cNvSpPr>
          <p:nvPr>
            <p:ph type="title"/>
          </p:nvPr>
        </p:nvSpPr>
        <p:spPr/>
        <p:txBody>
          <a:bodyPr/>
          <a:lstStyle/>
          <a:p>
            <a:pPr eaLnBrk="1" hangingPunct="1"/>
            <a:r>
              <a:rPr lang="en-CA" sz="2800" smtClean="0"/>
              <a:t/>
            </a:r>
            <a:br>
              <a:rPr lang="en-CA" sz="2800" smtClean="0"/>
            </a:br>
            <a:r>
              <a:rPr lang="en-CA" sz="2800" smtClean="0"/>
              <a:t>Extensive Regime</a:t>
            </a:r>
          </a:p>
        </p:txBody>
      </p:sp>
      <p:graphicFrame>
        <p:nvGraphicFramePr>
          <p:cNvPr id="102405" name="Group 5"/>
          <p:cNvGraphicFramePr>
            <a:graphicFrameLocks noGrp="1"/>
          </p:cNvGraphicFramePr>
          <p:nvPr>
            <p:ph type="tbl" idx="1"/>
          </p:nvPr>
        </p:nvGraphicFramePr>
        <p:xfrm>
          <a:off x="838200" y="1511300"/>
          <a:ext cx="7693025" cy="4575176"/>
        </p:xfrm>
        <a:graphic>
          <a:graphicData uri="http://schemas.openxmlformats.org/drawingml/2006/table">
            <a:tbl>
              <a:tblPr/>
              <a:tblGrid>
                <a:gridCol w="1924050"/>
                <a:gridCol w="1922463"/>
                <a:gridCol w="1924050"/>
                <a:gridCol w="1922462"/>
              </a:tblGrid>
              <a:tr h="1087438">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Site Prep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Stocking density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Final Harvest</a:t>
                      </a:r>
                    </a:p>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(rotation)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Comments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87738">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Optional</a:t>
                      </a:r>
                    </a:p>
                    <a:p>
                      <a:pPr marL="0" marR="0" lvl="0" indent="0" algn="l" defTabSz="914400" rtl="0" eaLnBrk="1" fontAlgn="base" latinLnBrk="0" hangingPunct="1">
                        <a:lnSpc>
                          <a:spcPct val="100000"/>
                        </a:lnSpc>
                        <a:spcBef>
                          <a:spcPct val="20000"/>
                        </a:spcBef>
                        <a:spcAft>
                          <a:spcPct val="0"/>
                        </a:spcAft>
                        <a:buClr>
                          <a:schemeClr val="tx1"/>
                        </a:buClr>
                        <a:buSzPct val="75000"/>
                        <a:buFontTx/>
                        <a:buChar char="-"/>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herbicide </a:t>
                      </a:r>
                    </a:p>
                    <a:p>
                      <a:pPr marL="0" marR="0" lvl="0" indent="0" algn="l" defTabSz="914400" rtl="0" eaLnBrk="1" fontAlgn="base" latinLnBrk="0" hangingPunct="1">
                        <a:lnSpc>
                          <a:spcPct val="100000"/>
                        </a:lnSpc>
                        <a:spcBef>
                          <a:spcPct val="20000"/>
                        </a:spcBef>
                        <a:spcAft>
                          <a:spcPct val="0"/>
                        </a:spcAft>
                        <a:buClr>
                          <a:schemeClr val="tx1"/>
                        </a:buClr>
                        <a:buSzPct val="75000"/>
                        <a:buFontTx/>
                        <a:buChar char="-"/>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mechanical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800" b="0" i="0" u="none" strike="noStrike" cap="none" normalizeH="0" baseline="0" dirty="0" smtClean="0">
                          <a:ln>
                            <a:noFill/>
                          </a:ln>
                          <a:solidFill>
                            <a:schemeClr val="tx1"/>
                          </a:solidFill>
                          <a:effectLst/>
                          <a:latin typeface="Verdana" pitchFamily="34" charset="0"/>
                          <a:cs typeface="Times New Roman" pitchFamily="18" charset="0"/>
                        </a:rPr>
                        <a:t>Planting 1000-1200 sph</a:t>
                      </a:r>
                    </a:p>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endParaRPr kumimoji="0" lang="en-CA" sz="1800" b="0"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800" b="0" i="0" u="none" strike="noStrike" cap="none" normalizeH="0" baseline="0" dirty="0" smtClean="0">
                          <a:ln>
                            <a:noFill/>
                          </a:ln>
                          <a:solidFill>
                            <a:schemeClr val="tx1"/>
                          </a:solidFill>
                          <a:effectLst/>
                          <a:latin typeface="Verdana" pitchFamily="34" charset="0"/>
                          <a:cs typeface="Times New Roman" pitchFamily="18" charset="0"/>
                        </a:rPr>
                        <a:t>Optional </a:t>
                      </a:r>
                    </a:p>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800" b="0" i="0" u="none" strike="noStrike" cap="none" normalizeH="0" baseline="0" dirty="0" smtClean="0">
                          <a:ln>
                            <a:noFill/>
                          </a:ln>
                          <a:solidFill>
                            <a:schemeClr val="tx1"/>
                          </a:solidFill>
                          <a:effectLst/>
                          <a:latin typeface="Verdana" pitchFamily="34" charset="0"/>
                          <a:cs typeface="Times New Roman" pitchFamily="18" charset="0"/>
                        </a:rPr>
                        <a:t>Fertilize at time of planting with Phosphate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Char char="-"/>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Target 30 cm dbh</a:t>
                      </a:r>
                    </a:p>
                    <a:p>
                      <a:pPr marL="0" marR="0" lvl="0" indent="0" algn="l" defTabSz="914400" rtl="0" eaLnBrk="1" fontAlgn="base" latinLnBrk="0" hangingPunct="1">
                        <a:lnSpc>
                          <a:spcPct val="100000"/>
                        </a:lnSpc>
                        <a:spcBef>
                          <a:spcPct val="20000"/>
                        </a:spcBef>
                        <a:spcAft>
                          <a:spcPct val="0"/>
                        </a:spcAft>
                        <a:buClr>
                          <a:schemeClr val="tx1"/>
                        </a:buClr>
                        <a:buSzPct val="75000"/>
                        <a:buFontTx/>
                        <a:buChar char="-"/>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 Target age 30-50 years</a:t>
                      </a:r>
                    </a:p>
                    <a:p>
                      <a:pPr marL="0" marR="0" lvl="0" indent="0" algn="l" defTabSz="914400" rtl="0" eaLnBrk="1" fontAlgn="base" latinLnBrk="0" hangingPunct="1">
                        <a:lnSpc>
                          <a:spcPct val="100000"/>
                        </a:lnSpc>
                        <a:spcBef>
                          <a:spcPct val="20000"/>
                        </a:spcBef>
                        <a:spcAft>
                          <a:spcPct val="0"/>
                        </a:spcAft>
                        <a:buClr>
                          <a:schemeClr val="tx1"/>
                        </a:buClr>
                        <a:buSzPct val="75000"/>
                        <a:buFontTx/>
                        <a:buChar char="-"/>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Target volume 300 m3 per ha</a:t>
                      </a:r>
                    </a:p>
                    <a:p>
                      <a:pPr marL="0" marR="0" lvl="0" indent="0" algn="l" defTabSz="914400" rtl="0" eaLnBrk="1" fontAlgn="base" latinLnBrk="0" hangingPunct="1">
                        <a:lnSpc>
                          <a:spcPct val="100000"/>
                        </a:lnSpc>
                        <a:spcBef>
                          <a:spcPct val="20000"/>
                        </a:spcBef>
                        <a:spcAft>
                          <a:spcPct val="0"/>
                        </a:spcAft>
                        <a:buClr>
                          <a:schemeClr val="tx1"/>
                        </a:buClr>
                        <a:buSzPct val="75000"/>
                        <a:buFontTx/>
                        <a:buChar char="-"/>
                        <a:tabLst>
                          <a:tab pos="406400" algn="l"/>
                          <a:tab pos="457200" algn="l"/>
                        </a:tabLst>
                      </a:pPr>
                      <a:endParaRPr kumimoji="0" lang="en-CA" sz="1800" b="0" i="0" u="none" strike="noStrike" cap="none" normalizeH="0" baseline="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Char char="-"/>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 Natural ingress not well understood</a:t>
                      </a:r>
                    </a:p>
                    <a:p>
                      <a:pPr marL="0" marR="0" lvl="0" indent="0" algn="l" defTabSz="914400" rtl="0" eaLnBrk="1" fontAlgn="base" latinLnBrk="0" hangingPunct="1">
                        <a:lnSpc>
                          <a:spcPct val="100000"/>
                        </a:lnSpc>
                        <a:spcBef>
                          <a:spcPct val="20000"/>
                        </a:spcBef>
                        <a:spcAft>
                          <a:spcPct val="0"/>
                        </a:spcAft>
                        <a:buClr>
                          <a:schemeClr val="tx1"/>
                        </a:buClr>
                        <a:buSzPct val="75000"/>
                        <a:buFontTx/>
                        <a:buChar char="-"/>
                        <a:tabLst>
                          <a:tab pos="406400" algn="l"/>
                          <a:tab pos="457200" algn="l"/>
                        </a:tabLst>
                      </a:pPr>
                      <a:r>
                        <a:rPr kumimoji="0" lang="en-CA" sz="1800" b="0" i="0" u="none" strike="noStrike" cap="none" normalizeH="0" baseline="0" smtClean="0">
                          <a:ln>
                            <a:noFill/>
                          </a:ln>
                          <a:solidFill>
                            <a:schemeClr val="tx1"/>
                          </a:solidFill>
                          <a:effectLst/>
                          <a:latin typeface="Verdana" pitchFamily="34" charset="0"/>
                          <a:cs typeface="Times New Roman" pitchFamily="18" charset="0"/>
                        </a:rPr>
                        <a:t> prompt planting recommended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0500" name="Footer Placeholder 4"/>
          <p:cNvSpPr>
            <a:spLocks noGrp="1"/>
          </p:cNvSpPr>
          <p:nvPr>
            <p:ph type="ftr" sz="quarter" idx="11"/>
          </p:nvPr>
        </p:nvSpPr>
        <p:spPr>
          <a:noFill/>
        </p:spPr>
        <p:txBody>
          <a:bodyPr/>
          <a:lstStyle/>
          <a:p>
            <a:r>
              <a:rPr lang="en-US" dirty="0" smtClean="0"/>
              <a:t>April 15, 2015</a:t>
            </a:r>
            <a:endParaRPr lang="en-CA" dirty="0" smtClean="0"/>
          </a:p>
        </p:txBody>
      </p:sp>
      <p:sp>
        <p:nvSpPr>
          <p:cNvPr id="20501" name="Slide Number Placeholder 5"/>
          <p:cNvSpPr>
            <a:spLocks noGrp="1"/>
          </p:cNvSpPr>
          <p:nvPr>
            <p:ph type="sldNum" sz="quarter" idx="12"/>
          </p:nvPr>
        </p:nvSpPr>
        <p:spPr>
          <a:noFill/>
        </p:spPr>
        <p:txBody>
          <a:bodyPr/>
          <a:lstStyle/>
          <a:p>
            <a:fld id="{0F8DD69F-E307-4055-893A-C86524952A82}" type="slidenum">
              <a:rPr lang="en-CA" smtClean="0"/>
              <a:pPr/>
              <a:t>12</a:t>
            </a:fld>
            <a:endParaRPr lang="en-CA"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t>Extensive Regime </a:t>
            </a:r>
          </a:p>
        </p:txBody>
      </p:sp>
      <p:sp>
        <p:nvSpPr>
          <p:cNvPr id="21507" name="Content Placeholder 2"/>
          <p:cNvSpPr>
            <a:spLocks noGrp="1"/>
          </p:cNvSpPr>
          <p:nvPr>
            <p:ph idx="1"/>
          </p:nvPr>
        </p:nvSpPr>
        <p:spPr/>
        <p:txBody>
          <a:bodyPr/>
          <a:lstStyle/>
          <a:p>
            <a:endParaRPr lang="en-US" smtClean="0"/>
          </a:p>
          <a:p>
            <a:pPr>
              <a:buFontTx/>
              <a:buChar char="•"/>
            </a:pPr>
            <a:r>
              <a:rPr lang="en-US" smtClean="0"/>
              <a:t>Slight reduction in AAC when compared to conifer management</a:t>
            </a:r>
          </a:p>
          <a:p>
            <a:pPr>
              <a:buFontTx/>
              <a:buChar char="•"/>
            </a:pPr>
            <a:r>
              <a:rPr lang="en-US" smtClean="0"/>
              <a:t>Potential to fill medium and longer term gaps in timber supply</a:t>
            </a:r>
          </a:p>
          <a:p>
            <a:pPr>
              <a:buFontTx/>
              <a:buChar char="•"/>
            </a:pPr>
            <a:r>
              <a:rPr lang="en-US" smtClean="0"/>
              <a:t>Suited to more remote locations or locations with restricted access </a:t>
            </a:r>
          </a:p>
        </p:txBody>
      </p:sp>
      <p:sp>
        <p:nvSpPr>
          <p:cNvPr id="21508" name="Footer Placeholder 3"/>
          <p:cNvSpPr>
            <a:spLocks noGrp="1"/>
          </p:cNvSpPr>
          <p:nvPr>
            <p:ph type="ftr" sz="quarter" idx="11"/>
          </p:nvPr>
        </p:nvSpPr>
        <p:spPr>
          <a:noFill/>
        </p:spPr>
        <p:txBody>
          <a:bodyPr/>
          <a:lstStyle/>
          <a:p>
            <a:r>
              <a:rPr lang="en-US" dirty="0" smtClean="0"/>
              <a:t>April 15, 2015</a:t>
            </a:r>
            <a:endParaRPr lang="en-CA" dirty="0" smtClean="0"/>
          </a:p>
        </p:txBody>
      </p:sp>
      <p:sp>
        <p:nvSpPr>
          <p:cNvPr id="21509" name="Slide Number Placeholder 4"/>
          <p:cNvSpPr>
            <a:spLocks noGrp="1"/>
          </p:cNvSpPr>
          <p:nvPr>
            <p:ph type="sldNum" sz="quarter" idx="12"/>
          </p:nvPr>
        </p:nvSpPr>
        <p:spPr>
          <a:noFill/>
        </p:spPr>
        <p:txBody>
          <a:bodyPr/>
          <a:lstStyle/>
          <a:p>
            <a:fld id="{F0E0CFC0-3F65-4193-92E1-F79B7B0B04ED}" type="slidenum">
              <a:rPr lang="en-CA" smtClean="0"/>
              <a:pPr/>
              <a:t>13</a:t>
            </a:fld>
            <a:endParaRPr lang="en-CA"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p:cNvSpPr>
            <a:spLocks noGrp="1" noChangeArrowheads="1"/>
          </p:cNvSpPr>
          <p:nvPr>
            <p:ph type="title"/>
          </p:nvPr>
        </p:nvSpPr>
        <p:spPr/>
        <p:txBody>
          <a:bodyPr/>
          <a:lstStyle/>
          <a:p>
            <a:pPr eaLnBrk="1" hangingPunct="1"/>
            <a:r>
              <a:rPr lang="en-CA" smtClean="0"/>
              <a:t>Management strategies</a:t>
            </a:r>
          </a:p>
        </p:txBody>
      </p:sp>
      <p:sp>
        <p:nvSpPr>
          <p:cNvPr id="22531" name="Rectangle 3"/>
          <p:cNvSpPr>
            <a:spLocks noGrp="1" noChangeArrowheads="1"/>
          </p:cNvSpPr>
          <p:nvPr>
            <p:ph idx="1"/>
          </p:nvPr>
        </p:nvSpPr>
        <p:spPr/>
        <p:txBody>
          <a:bodyPr/>
          <a:lstStyle/>
          <a:p>
            <a:pPr marL="0" indent="0" eaLnBrk="1" hangingPunct="1"/>
            <a:r>
              <a:rPr lang="en-CA" smtClean="0"/>
              <a:t>Mixed wood management strategy</a:t>
            </a:r>
          </a:p>
        </p:txBody>
      </p:sp>
      <p:sp>
        <p:nvSpPr>
          <p:cNvPr id="22532" name="Footer Placeholder 4"/>
          <p:cNvSpPr>
            <a:spLocks noGrp="1"/>
          </p:cNvSpPr>
          <p:nvPr>
            <p:ph type="ftr" sz="quarter" idx="11"/>
          </p:nvPr>
        </p:nvSpPr>
        <p:spPr>
          <a:noFill/>
        </p:spPr>
        <p:txBody>
          <a:bodyPr/>
          <a:lstStyle/>
          <a:p>
            <a:r>
              <a:rPr lang="en-US" dirty="0" smtClean="0"/>
              <a:t>April 15, 2015</a:t>
            </a:r>
            <a:endParaRPr lang="en-CA" dirty="0" smtClean="0"/>
          </a:p>
        </p:txBody>
      </p:sp>
      <p:sp>
        <p:nvSpPr>
          <p:cNvPr id="22533" name="Slide Number Placeholder 5"/>
          <p:cNvSpPr>
            <a:spLocks noGrp="1"/>
          </p:cNvSpPr>
          <p:nvPr>
            <p:ph type="sldNum" sz="quarter" idx="12"/>
          </p:nvPr>
        </p:nvSpPr>
        <p:spPr>
          <a:noFill/>
        </p:spPr>
        <p:txBody>
          <a:bodyPr/>
          <a:lstStyle/>
          <a:p>
            <a:fld id="{DA88BCD2-4EAC-4CA0-AF69-B99614D5A23B}" type="slidenum">
              <a:rPr lang="en-CA" smtClean="0"/>
              <a:pPr/>
              <a:t>14</a:t>
            </a:fld>
            <a:endParaRPr lang="en-CA" smtClean="0"/>
          </a:p>
        </p:txBody>
      </p:sp>
      <p:pic>
        <p:nvPicPr>
          <p:cNvPr id="22534" name="Picture 4" descr="IMGP0738"/>
          <p:cNvPicPr>
            <a:picLocks noChangeAspect="1" noChangeArrowheads="1"/>
          </p:cNvPicPr>
          <p:nvPr/>
        </p:nvPicPr>
        <p:blipFill>
          <a:blip r:embed="rId3" cstate="print"/>
          <a:srcRect/>
          <a:stretch>
            <a:fillRect/>
          </a:stretch>
        </p:blipFill>
        <p:spPr bwMode="auto">
          <a:xfrm>
            <a:off x="1600200" y="1981200"/>
            <a:ext cx="3429000" cy="3886200"/>
          </a:xfrm>
          <a:prstGeom prst="rect">
            <a:avLst/>
          </a:prstGeom>
          <a:noFill/>
          <a:ln w="9525">
            <a:noFill/>
            <a:miter lim="800000"/>
            <a:headEnd/>
            <a:tailEnd/>
          </a:ln>
        </p:spPr>
      </p:pic>
      <p:pic>
        <p:nvPicPr>
          <p:cNvPr id="22535" name="Picture 5" descr="Haslam14_mix5"/>
          <p:cNvPicPr>
            <a:picLocks noChangeAspect="1" noChangeArrowheads="1"/>
          </p:cNvPicPr>
          <p:nvPr/>
        </p:nvPicPr>
        <p:blipFill>
          <a:blip r:embed="rId4" cstate="print"/>
          <a:srcRect/>
          <a:stretch>
            <a:fillRect/>
          </a:stretch>
        </p:blipFill>
        <p:spPr bwMode="auto">
          <a:xfrm>
            <a:off x="5257800" y="1981200"/>
            <a:ext cx="358140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5"/>
          <p:cNvSpPr>
            <a:spLocks noGrp="1" noChangeArrowheads="1"/>
          </p:cNvSpPr>
          <p:nvPr>
            <p:ph type="title"/>
          </p:nvPr>
        </p:nvSpPr>
        <p:spPr/>
        <p:txBody>
          <a:bodyPr/>
          <a:lstStyle/>
          <a:p>
            <a:pPr eaLnBrk="1" hangingPunct="1"/>
            <a:r>
              <a:rPr lang="en-CA" sz="2800" smtClean="0"/>
              <a:t/>
            </a:r>
            <a:br>
              <a:rPr lang="en-CA" sz="2800" smtClean="0"/>
            </a:br>
            <a:r>
              <a:rPr lang="en-CA" sz="2800" smtClean="0"/>
              <a:t>Mixedwood Regime</a:t>
            </a:r>
          </a:p>
        </p:txBody>
      </p:sp>
      <p:graphicFrame>
        <p:nvGraphicFramePr>
          <p:cNvPr id="115746" name="Group 34"/>
          <p:cNvGraphicFramePr>
            <a:graphicFrameLocks noGrp="1"/>
          </p:cNvGraphicFramePr>
          <p:nvPr>
            <p:ph type="tbl" idx="1"/>
          </p:nvPr>
        </p:nvGraphicFramePr>
        <p:xfrm>
          <a:off x="838200" y="1511300"/>
          <a:ext cx="7693025" cy="3670300"/>
        </p:xfrm>
        <a:graphic>
          <a:graphicData uri="http://schemas.openxmlformats.org/drawingml/2006/table">
            <a:tbl>
              <a:tblPr/>
              <a:tblGrid>
                <a:gridCol w="1538288"/>
                <a:gridCol w="1538287"/>
                <a:gridCol w="1539875"/>
                <a:gridCol w="1538288"/>
                <a:gridCol w="1538287"/>
              </a:tblGrid>
              <a:tr h="1016000">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200" b="0" i="0" u="none" strike="noStrike" cap="none" normalizeH="0" baseline="0" dirty="0" smtClean="0">
                          <a:ln>
                            <a:noFill/>
                          </a:ln>
                          <a:solidFill>
                            <a:schemeClr val="tx1"/>
                          </a:solidFill>
                          <a:effectLst/>
                          <a:latin typeface="Verdana" pitchFamily="34" charset="0"/>
                          <a:cs typeface="Times New Roman" pitchFamily="18" charset="0"/>
                        </a:rPr>
                        <a:t>Strategy option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200" b="0" i="0" u="none" strike="noStrike" cap="none" normalizeH="0" baseline="0" smtClean="0">
                          <a:ln>
                            <a:noFill/>
                          </a:ln>
                          <a:solidFill>
                            <a:schemeClr val="tx1"/>
                          </a:solidFill>
                          <a:effectLst/>
                          <a:latin typeface="Verdana" pitchFamily="34" charset="0"/>
                          <a:cs typeface="Times New Roman" pitchFamily="18" charset="0"/>
                        </a:rPr>
                        <a:t>Site Preparation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200" b="0" i="0" u="none" strike="noStrike" cap="none" normalizeH="0" baseline="0" smtClean="0">
                          <a:ln>
                            <a:noFill/>
                          </a:ln>
                          <a:solidFill>
                            <a:schemeClr val="tx1"/>
                          </a:solidFill>
                          <a:effectLst/>
                          <a:latin typeface="Verdana" pitchFamily="34" charset="0"/>
                          <a:cs typeface="Times New Roman" pitchFamily="18" charset="0"/>
                        </a:rPr>
                        <a:t>Stocking density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200" b="0" i="0" u="none" strike="noStrike" cap="none" normalizeH="0" baseline="0" smtClean="0">
                          <a:ln>
                            <a:noFill/>
                          </a:ln>
                          <a:solidFill>
                            <a:schemeClr val="tx1"/>
                          </a:solidFill>
                          <a:effectLst/>
                          <a:latin typeface="Verdana" pitchFamily="34" charset="0"/>
                          <a:cs typeface="Times New Roman" pitchFamily="18" charset="0"/>
                        </a:rPr>
                        <a:t>Final Harvest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200" b="0" i="0" u="none" strike="noStrike" cap="none" normalizeH="0" baseline="0" smtClean="0">
                          <a:ln>
                            <a:noFill/>
                          </a:ln>
                          <a:solidFill>
                            <a:schemeClr val="tx1"/>
                          </a:solidFill>
                          <a:effectLst/>
                          <a:latin typeface="Verdana" pitchFamily="34" charset="0"/>
                          <a:cs typeface="Times New Roman" pitchFamily="18" charset="0"/>
                        </a:rPr>
                        <a:t>Comments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54300">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200" b="0" i="0" u="none" strike="noStrike" cap="none" normalizeH="0" baseline="0" dirty="0" smtClean="0">
                          <a:ln>
                            <a:noFill/>
                          </a:ln>
                          <a:solidFill>
                            <a:schemeClr val="tx1"/>
                          </a:solidFill>
                          <a:effectLst/>
                          <a:latin typeface="Verdana" pitchFamily="34" charset="0"/>
                          <a:cs typeface="Times New Roman" pitchFamily="18" charset="0"/>
                        </a:rPr>
                        <a:t>Patch Mixedwood</a:t>
                      </a:r>
                    </a:p>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200" b="0" i="0" u="none" strike="noStrike" cap="none" normalizeH="0" baseline="0" dirty="0" smtClean="0">
                          <a:ln>
                            <a:noFill/>
                          </a:ln>
                          <a:solidFill>
                            <a:schemeClr val="tx1"/>
                          </a:solidFill>
                          <a:effectLst/>
                          <a:latin typeface="Verdana" pitchFamily="34" charset="0"/>
                          <a:cs typeface="Times New Roman" pitchFamily="18" charset="0"/>
                        </a:rPr>
                        <a:t>(&gt; 0.5 ha)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200" b="0" i="0" u="none" strike="noStrike" cap="none" normalizeH="0" baseline="0" smtClean="0">
                          <a:ln>
                            <a:noFill/>
                          </a:ln>
                          <a:solidFill>
                            <a:schemeClr val="tx1"/>
                          </a:solidFill>
                          <a:effectLst/>
                          <a:latin typeface="Verdana" pitchFamily="34" charset="0"/>
                          <a:cs typeface="Times New Roman" pitchFamily="18" charset="0"/>
                        </a:rPr>
                        <a:t>Optional</a:t>
                      </a:r>
                    </a:p>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200" b="0" i="0" u="none" strike="noStrike" cap="none" normalizeH="0" baseline="0" smtClean="0">
                          <a:ln>
                            <a:noFill/>
                          </a:ln>
                          <a:solidFill>
                            <a:schemeClr val="tx1"/>
                          </a:solidFill>
                          <a:effectLst/>
                          <a:latin typeface="Verdana" pitchFamily="34" charset="0"/>
                          <a:cs typeface="Times New Roman" pitchFamily="18" charset="0"/>
                        </a:rPr>
                        <a:t>- Mechanical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200" b="0" i="0" u="none" strike="noStrike" cap="none" normalizeH="0" baseline="0" dirty="0" smtClean="0">
                          <a:ln>
                            <a:noFill/>
                          </a:ln>
                          <a:solidFill>
                            <a:schemeClr val="tx1"/>
                          </a:solidFill>
                          <a:effectLst/>
                          <a:latin typeface="Verdana" pitchFamily="34" charset="0"/>
                          <a:cs typeface="Times New Roman" pitchFamily="18" charset="0"/>
                        </a:rPr>
                        <a:t>1000 -1200 sph of conifer</a:t>
                      </a:r>
                    </a:p>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endParaRPr kumimoji="0" lang="en-CA" sz="1200" b="0" i="0" u="none" strike="noStrike" cap="none" normalizeH="0" baseline="0" dirty="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200" b="0" i="0" u="none" strike="noStrike" cap="none" normalizeH="0" baseline="0" dirty="0" smtClean="0">
                          <a:ln>
                            <a:noFill/>
                          </a:ln>
                          <a:solidFill>
                            <a:schemeClr val="tx1"/>
                          </a:solidFill>
                          <a:effectLst/>
                          <a:latin typeface="Verdana" pitchFamily="34" charset="0"/>
                          <a:cs typeface="Times New Roman" pitchFamily="18" charset="0"/>
                        </a:rPr>
                        <a:t>1000-1200 sph of hardwoods usually through natural regeneration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200" b="0" i="0" u="none" strike="noStrike" cap="none" normalizeH="0" baseline="0" smtClean="0">
                          <a:ln>
                            <a:noFill/>
                          </a:ln>
                          <a:solidFill>
                            <a:schemeClr val="tx1"/>
                          </a:solidFill>
                          <a:effectLst/>
                          <a:latin typeface="Verdana" pitchFamily="34" charset="0"/>
                          <a:cs typeface="Times New Roman" pitchFamily="18" charset="0"/>
                        </a:rPr>
                        <a:t>Target age 50-70 years</a:t>
                      </a:r>
                    </a:p>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endParaRPr kumimoji="0" lang="en-CA" sz="1200" b="0" i="0" u="none" strike="noStrike" cap="none" normalizeH="0" baseline="0" smtClean="0">
                        <a:ln>
                          <a:noFill/>
                        </a:ln>
                        <a:solidFill>
                          <a:schemeClr val="tx1"/>
                        </a:solidFill>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endParaRPr kumimoji="0" lang="en-CA" sz="1200" b="0" i="0" u="none" strike="noStrike" cap="none" normalizeH="0" baseline="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200" b="0" i="0" u="none" strike="noStrike" cap="none" normalizeH="0" baseline="0" smtClean="0">
                          <a:ln>
                            <a:noFill/>
                          </a:ln>
                          <a:solidFill>
                            <a:schemeClr val="tx1"/>
                          </a:solidFill>
                          <a:effectLst/>
                          <a:latin typeface="Verdana" pitchFamily="34" charset="0"/>
                          <a:cs typeface="Times New Roman" pitchFamily="18" charset="0"/>
                        </a:rPr>
                        <a:t>Criteria:</a:t>
                      </a:r>
                    </a:p>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200" b="0" i="0" u="none" strike="noStrike" cap="none" normalizeH="0" baseline="0" smtClean="0">
                          <a:ln>
                            <a:noFill/>
                          </a:ln>
                          <a:solidFill>
                            <a:schemeClr val="tx1"/>
                          </a:solidFill>
                          <a:effectLst/>
                          <a:latin typeface="Verdana" pitchFamily="34" charset="0"/>
                          <a:cs typeface="Times New Roman" pitchFamily="18" charset="0"/>
                        </a:rPr>
                        <a:t>Tree density,</a:t>
                      </a:r>
                    </a:p>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200" b="0" i="0" u="none" strike="noStrike" cap="none" normalizeH="0" baseline="0" smtClean="0">
                          <a:ln>
                            <a:noFill/>
                          </a:ln>
                          <a:solidFill>
                            <a:schemeClr val="tx1"/>
                          </a:solidFill>
                          <a:effectLst/>
                          <a:latin typeface="Verdana" pitchFamily="34" charset="0"/>
                          <a:cs typeface="Times New Roman" pitchFamily="18" charset="0"/>
                        </a:rPr>
                        <a:t>distribution,</a:t>
                      </a:r>
                    </a:p>
                    <a:p>
                      <a:pPr marL="0" marR="0" lvl="0" indent="0" algn="l" defTabSz="914400" rtl="0" eaLnBrk="1" fontAlgn="base" latinLnBrk="0" hangingPunct="1">
                        <a:lnSpc>
                          <a:spcPct val="100000"/>
                        </a:lnSpc>
                        <a:spcBef>
                          <a:spcPct val="20000"/>
                        </a:spcBef>
                        <a:spcAft>
                          <a:spcPct val="0"/>
                        </a:spcAft>
                        <a:buClr>
                          <a:schemeClr val="tx1"/>
                        </a:buClr>
                        <a:buSzPct val="75000"/>
                        <a:buFontTx/>
                        <a:buNone/>
                        <a:tabLst>
                          <a:tab pos="406400" algn="l"/>
                          <a:tab pos="457200" algn="l"/>
                        </a:tabLst>
                      </a:pPr>
                      <a:r>
                        <a:rPr kumimoji="0" lang="en-CA" sz="1200" b="0" i="0" u="none" strike="noStrike" cap="none" normalizeH="0" baseline="0" smtClean="0">
                          <a:ln>
                            <a:noFill/>
                          </a:ln>
                          <a:solidFill>
                            <a:schemeClr val="tx1"/>
                          </a:solidFill>
                          <a:effectLst/>
                          <a:latin typeface="Verdana" pitchFamily="34" charset="0"/>
                          <a:cs typeface="Times New Roman" pitchFamily="18" charset="0"/>
                        </a:rPr>
                        <a:t>patch size, and appropriate ecological site series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3575" name="Footer Placeholder 4"/>
          <p:cNvSpPr>
            <a:spLocks noGrp="1"/>
          </p:cNvSpPr>
          <p:nvPr>
            <p:ph type="ftr" sz="quarter" idx="11"/>
          </p:nvPr>
        </p:nvSpPr>
        <p:spPr>
          <a:noFill/>
        </p:spPr>
        <p:txBody>
          <a:bodyPr/>
          <a:lstStyle/>
          <a:p>
            <a:r>
              <a:rPr lang="en-US" dirty="0" smtClean="0"/>
              <a:t>April 15, 2015</a:t>
            </a:r>
            <a:endParaRPr lang="en-CA" dirty="0" smtClean="0"/>
          </a:p>
        </p:txBody>
      </p:sp>
      <p:sp>
        <p:nvSpPr>
          <p:cNvPr id="23576" name="Slide Number Placeholder 5"/>
          <p:cNvSpPr>
            <a:spLocks noGrp="1"/>
          </p:cNvSpPr>
          <p:nvPr>
            <p:ph type="sldNum" sz="quarter" idx="12"/>
          </p:nvPr>
        </p:nvSpPr>
        <p:spPr>
          <a:noFill/>
        </p:spPr>
        <p:txBody>
          <a:bodyPr/>
          <a:lstStyle/>
          <a:p>
            <a:fld id="{F0465C20-8D0E-4E1D-8F6E-90B507660043}" type="slidenum">
              <a:rPr lang="en-CA" smtClean="0"/>
              <a:pPr/>
              <a:t>15</a:t>
            </a:fld>
            <a:endParaRPr lang="en-CA"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Mixedwood Regime</a:t>
            </a:r>
          </a:p>
        </p:txBody>
      </p:sp>
      <p:sp>
        <p:nvSpPr>
          <p:cNvPr id="24579" name="Content Placeholder 2"/>
          <p:cNvSpPr>
            <a:spLocks noGrp="1"/>
          </p:cNvSpPr>
          <p:nvPr>
            <p:ph idx="1"/>
          </p:nvPr>
        </p:nvSpPr>
        <p:spPr/>
        <p:txBody>
          <a:bodyPr/>
          <a:lstStyle/>
          <a:p>
            <a:pPr>
              <a:buFontTx/>
              <a:buChar char="•"/>
            </a:pPr>
            <a:endParaRPr lang="en-US" dirty="0" smtClean="0"/>
          </a:p>
          <a:p>
            <a:pPr>
              <a:buFontTx/>
              <a:buChar char="•"/>
            </a:pPr>
            <a:r>
              <a:rPr lang="en-US" dirty="0" smtClean="0"/>
              <a:t>Recognizes for the first time that naturally regenerated alder within a conifer plantation </a:t>
            </a:r>
            <a:r>
              <a:rPr lang="en-US" b="1" dirty="0" smtClean="0"/>
              <a:t>may be </a:t>
            </a:r>
            <a:r>
              <a:rPr lang="en-US" dirty="0" smtClean="0"/>
              <a:t>a good thing</a:t>
            </a:r>
          </a:p>
          <a:p>
            <a:pPr>
              <a:buFontTx/>
              <a:buChar char="•"/>
            </a:pPr>
            <a:r>
              <a:rPr lang="en-US" dirty="0" smtClean="0"/>
              <a:t>Opportunity for reduction in brushing costs; brushing will not be eliminated, but it will be more focused</a:t>
            </a:r>
          </a:p>
          <a:p>
            <a:pPr>
              <a:buFontTx/>
              <a:buChar char="•"/>
            </a:pPr>
            <a:r>
              <a:rPr lang="en-US" dirty="0" smtClean="0"/>
              <a:t>Slight reduction to timber supply possible</a:t>
            </a:r>
          </a:p>
          <a:p>
            <a:pPr>
              <a:buFontTx/>
              <a:buChar char="•"/>
            </a:pPr>
            <a:r>
              <a:rPr lang="en-US" dirty="0" smtClean="0"/>
              <a:t>Opportunity for a variety of strategies/regimes</a:t>
            </a:r>
          </a:p>
          <a:p>
            <a:pPr>
              <a:buFontTx/>
              <a:buChar char="•"/>
            </a:pPr>
            <a:r>
              <a:rPr lang="en-US" dirty="0" smtClean="0"/>
              <a:t>Expectation is to have conifer and alder forest types on the same block, on similar rotations</a:t>
            </a:r>
          </a:p>
          <a:p>
            <a:pPr>
              <a:buFontTx/>
              <a:buChar char="•"/>
            </a:pPr>
            <a:r>
              <a:rPr lang="en-US" dirty="0" smtClean="0"/>
              <a:t>Critical to decide early if mixed-wood management is the preferred option</a:t>
            </a:r>
          </a:p>
          <a:p>
            <a:endParaRPr lang="en-US" dirty="0" smtClean="0"/>
          </a:p>
          <a:p>
            <a:pPr>
              <a:buFontTx/>
              <a:buChar char="•"/>
            </a:pPr>
            <a:endParaRPr lang="en-US" dirty="0" smtClean="0"/>
          </a:p>
          <a:p>
            <a:pPr>
              <a:buFontTx/>
              <a:buChar char="•"/>
            </a:pPr>
            <a:endParaRPr lang="en-US" dirty="0" smtClean="0"/>
          </a:p>
          <a:p>
            <a:pPr>
              <a:buFontTx/>
              <a:buChar char="•"/>
            </a:pPr>
            <a:endParaRPr lang="en-US" dirty="0" smtClean="0"/>
          </a:p>
          <a:p>
            <a:pPr>
              <a:buFontTx/>
              <a:buChar char="•"/>
            </a:pPr>
            <a:endParaRPr lang="en-US" dirty="0" smtClean="0"/>
          </a:p>
        </p:txBody>
      </p:sp>
      <p:sp>
        <p:nvSpPr>
          <p:cNvPr id="24580" name="Footer Placeholder 3"/>
          <p:cNvSpPr>
            <a:spLocks noGrp="1"/>
          </p:cNvSpPr>
          <p:nvPr>
            <p:ph type="ftr" sz="quarter" idx="11"/>
          </p:nvPr>
        </p:nvSpPr>
        <p:spPr>
          <a:noFill/>
        </p:spPr>
        <p:txBody>
          <a:bodyPr/>
          <a:lstStyle/>
          <a:p>
            <a:r>
              <a:rPr lang="en-US" dirty="0" smtClean="0"/>
              <a:t>April 15, 2015</a:t>
            </a:r>
            <a:endParaRPr lang="en-CA" dirty="0" smtClean="0"/>
          </a:p>
        </p:txBody>
      </p:sp>
      <p:sp>
        <p:nvSpPr>
          <p:cNvPr id="24581" name="Slide Number Placeholder 4"/>
          <p:cNvSpPr>
            <a:spLocks noGrp="1"/>
          </p:cNvSpPr>
          <p:nvPr>
            <p:ph type="sldNum" sz="quarter" idx="12"/>
          </p:nvPr>
        </p:nvSpPr>
        <p:spPr>
          <a:noFill/>
        </p:spPr>
        <p:txBody>
          <a:bodyPr/>
          <a:lstStyle/>
          <a:p>
            <a:fld id="{9E52F036-3BCB-4CF1-82F8-55474C1EF3DC}" type="slidenum">
              <a:rPr lang="en-CA" smtClean="0"/>
              <a:pPr/>
              <a:t>16</a:t>
            </a:fld>
            <a:endParaRPr lang="en-CA"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smtClean="0"/>
              <a:t>Example of a mixed wood regime</a:t>
            </a:r>
          </a:p>
        </p:txBody>
      </p:sp>
      <p:sp>
        <p:nvSpPr>
          <p:cNvPr id="25603" name="Footer Placeholder 3"/>
          <p:cNvSpPr>
            <a:spLocks noGrp="1"/>
          </p:cNvSpPr>
          <p:nvPr>
            <p:ph type="ftr" sz="quarter" idx="11"/>
          </p:nvPr>
        </p:nvSpPr>
        <p:spPr>
          <a:xfrm>
            <a:off x="5105400" y="5867400"/>
            <a:ext cx="3582988" cy="855663"/>
          </a:xfrm>
          <a:noFill/>
        </p:spPr>
        <p:txBody>
          <a:bodyPr/>
          <a:lstStyle/>
          <a:p>
            <a:r>
              <a:rPr lang="en-US" dirty="0" smtClean="0"/>
              <a:t>April 15, 2015</a:t>
            </a:r>
            <a:endParaRPr lang="en-CA" dirty="0" smtClean="0"/>
          </a:p>
        </p:txBody>
      </p:sp>
      <p:sp>
        <p:nvSpPr>
          <p:cNvPr id="25604" name="Slide Number Placeholder 4"/>
          <p:cNvSpPr>
            <a:spLocks noGrp="1"/>
          </p:cNvSpPr>
          <p:nvPr>
            <p:ph type="sldNum" sz="quarter" idx="12"/>
          </p:nvPr>
        </p:nvSpPr>
        <p:spPr>
          <a:noFill/>
        </p:spPr>
        <p:txBody>
          <a:bodyPr/>
          <a:lstStyle/>
          <a:p>
            <a:fld id="{34CF1C11-272D-4A93-9084-20E29D253DC3}" type="slidenum">
              <a:rPr lang="en-CA" smtClean="0"/>
              <a:pPr/>
              <a:t>17</a:t>
            </a:fld>
            <a:endParaRPr lang="en-CA" smtClean="0"/>
          </a:p>
        </p:txBody>
      </p:sp>
      <p:pic>
        <p:nvPicPr>
          <p:cNvPr id="25605" name="Picture 2"/>
          <p:cNvPicPr>
            <a:picLocks noGrp="1" noChangeAspect="1" noChangeArrowheads="1"/>
          </p:cNvPicPr>
          <p:nvPr>
            <p:ph idx="1"/>
          </p:nvPr>
        </p:nvPicPr>
        <p:blipFill>
          <a:blip r:embed="rId3" cstate="print"/>
          <a:srcRect/>
          <a:stretch>
            <a:fillRect/>
          </a:stretch>
        </p:blipFill>
        <p:spPr>
          <a:xfrm>
            <a:off x="1839913" y="1665288"/>
            <a:ext cx="5689600" cy="3744912"/>
          </a:xfrm>
          <a:noFill/>
        </p:spPr>
      </p:pic>
      <p:sp>
        <p:nvSpPr>
          <p:cNvPr id="7" name="TextBox 6"/>
          <p:cNvSpPr txBox="1"/>
          <p:nvPr/>
        </p:nvSpPr>
        <p:spPr>
          <a:xfrm>
            <a:off x="2133600" y="5562600"/>
            <a:ext cx="4800600" cy="646331"/>
          </a:xfrm>
          <a:prstGeom prst="rect">
            <a:avLst/>
          </a:prstGeom>
          <a:noFill/>
        </p:spPr>
        <p:txBody>
          <a:bodyPr wrap="square" rtlCol="0">
            <a:spAutoFit/>
          </a:bodyPr>
          <a:lstStyle/>
          <a:p>
            <a:r>
              <a:rPr lang="en-CA" dirty="0" smtClean="0"/>
              <a:t>Photo from 2009 CSC presentation by Rick Monchak</a:t>
            </a:r>
            <a:endParaRPr lang="en-C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dirty="0" smtClean="0"/>
              <a:t>Implementation Results</a:t>
            </a:r>
          </a:p>
        </p:txBody>
      </p:sp>
      <p:sp>
        <p:nvSpPr>
          <p:cNvPr id="9219" name="Content Placeholder 2"/>
          <p:cNvSpPr>
            <a:spLocks noGrp="1"/>
          </p:cNvSpPr>
          <p:nvPr>
            <p:ph idx="1"/>
          </p:nvPr>
        </p:nvSpPr>
        <p:spPr/>
        <p:txBody>
          <a:bodyPr/>
          <a:lstStyle/>
          <a:p>
            <a:endParaRPr lang="en-US" dirty="0" smtClean="0"/>
          </a:p>
          <a:p>
            <a:endParaRPr lang="en-US" dirty="0" smtClean="0"/>
          </a:p>
          <a:p>
            <a:endParaRPr lang="en-US" dirty="0" smtClean="0"/>
          </a:p>
        </p:txBody>
      </p:sp>
      <p:sp>
        <p:nvSpPr>
          <p:cNvPr id="9220" name="Footer Placeholder 3"/>
          <p:cNvSpPr>
            <a:spLocks noGrp="1"/>
          </p:cNvSpPr>
          <p:nvPr>
            <p:ph type="ftr" sz="quarter" idx="11"/>
          </p:nvPr>
        </p:nvSpPr>
        <p:spPr>
          <a:noFill/>
        </p:spPr>
        <p:txBody>
          <a:bodyPr/>
          <a:lstStyle/>
          <a:p>
            <a:r>
              <a:rPr lang="en-US" dirty="0" smtClean="0"/>
              <a:t>April 15, 2015</a:t>
            </a:r>
            <a:endParaRPr lang="en-CA" dirty="0" smtClean="0"/>
          </a:p>
        </p:txBody>
      </p:sp>
      <p:sp>
        <p:nvSpPr>
          <p:cNvPr id="9221" name="Slide Number Placeholder 4"/>
          <p:cNvSpPr>
            <a:spLocks noGrp="1"/>
          </p:cNvSpPr>
          <p:nvPr>
            <p:ph type="sldNum" sz="quarter" idx="12"/>
          </p:nvPr>
        </p:nvSpPr>
        <p:spPr>
          <a:noFill/>
        </p:spPr>
        <p:txBody>
          <a:bodyPr/>
          <a:lstStyle/>
          <a:p>
            <a:fld id="{9E76A490-F99D-49F6-936E-AC335481727A}" type="slidenum">
              <a:rPr lang="en-CA" smtClean="0"/>
              <a:pPr/>
              <a:t>18</a:t>
            </a:fld>
            <a:endParaRPr lang="en-CA" smtClean="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828800"/>
            <a:ext cx="59436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828800" y="5486400"/>
            <a:ext cx="6019800" cy="369332"/>
          </a:xfrm>
          <a:prstGeom prst="rect">
            <a:avLst/>
          </a:prstGeom>
          <a:noFill/>
        </p:spPr>
        <p:txBody>
          <a:bodyPr wrap="square" rtlCol="0">
            <a:spAutoFit/>
          </a:bodyPr>
          <a:lstStyle/>
          <a:p>
            <a:r>
              <a:rPr lang="en-CA" dirty="0" smtClean="0"/>
              <a:t>Broadleaf harvest levels between 2007 and 2013</a:t>
            </a:r>
            <a:endParaRPr lang="en-CA" dirty="0"/>
          </a:p>
        </p:txBody>
      </p:sp>
    </p:spTree>
    <p:extLst>
      <p:ext uri="{BB962C8B-B14F-4D97-AF65-F5344CB8AC3E}">
        <p14:creationId xmlns:p14="http://schemas.microsoft.com/office/powerpoint/2010/main" val="27905745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smtClean="0"/>
              <a:t>Implementation Results</a:t>
            </a:r>
          </a:p>
        </p:txBody>
      </p:sp>
      <p:sp>
        <p:nvSpPr>
          <p:cNvPr id="26627" name="Content Placeholder 2"/>
          <p:cNvSpPr>
            <a:spLocks noGrp="1"/>
          </p:cNvSpPr>
          <p:nvPr>
            <p:ph idx="1"/>
          </p:nvPr>
        </p:nvSpPr>
        <p:spPr/>
        <p:txBody>
          <a:bodyPr/>
          <a:lstStyle/>
          <a:p>
            <a:pPr marL="0" indent="0"/>
            <a:endParaRPr lang="en-US" dirty="0" smtClean="0"/>
          </a:p>
          <a:p>
            <a:pPr>
              <a:buFont typeface="Arial" panose="020B0604020202020204" pitchFamily="34" charset="0"/>
              <a:buChar char="•"/>
            </a:pPr>
            <a:endParaRPr lang="en-US" dirty="0" smtClean="0"/>
          </a:p>
        </p:txBody>
      </p:sp>
      <p:sp>
        <p:nvSpPr>
          <p:cNvPr id="26628" name="Footer Placeholder 3"/>
          <p:cNvSpPr>
            <a:spLocks noGrp="1"/>
          </p:cNvSpPr>
          <p:nvPr>
            <p:ph type="ftr" sz="quarter" idx="11"/>
          </p:nvPr>
        </p:nvSpPr>
        <p:spPr>
          <a:noFill/>
        </p:spPr>
        <p:txBody>
          <a:bodyPr/>
          <a:lstStyle/>
          <a:p>
            <a:r>
              <a:rPr lang="en-US" dirty="0" smtClean="0"/>
              <a:t>April 15, 2015</a:t>
            </a:r>
            <a:endParaRPr lang="en-CA" dirty="0" smtClean="0"/>
          </a:p>
        </p:txBody>
      </p:sp>
      <p:sp>
        <p:nvSpPr>
          <p:cNvPr id="26629" name="Slide Number Placeholder 4"/>
          <p:cNvSpPr>
            <a:spLocks noGrp="1"/>
          </p:cNvSpPr>
          <p:nvPr>
            <p:ph type="sldNum" sz="quarter" idx="12"/>
          </p:nvPr>
        </p:nvSpPr>
        <p:spPr>
          <a:noFill/>
        </p:spPr>
        <p:txBody>
          <a:bodyPr/>
          <a:lstStyle/>
          <a:p>
            <a:fld id="{7A862636-3D96-41B3-9E36-EFF707873D8B}" type="slidenum">
              <a:rPr lang="en-CA" smtClean="0"/>
              <a:pPr/>
              <a:t>19</a:t>
            </a:fld>
            <a:endParaRPr lang="en-CA" smtClean="0"/>
          </a:p>
        </p:txBody>
      </p:sp>
      <p:sp>
        <p:nvSpPr>
          <p:cNvPr id="9" name="Rectangle 6"/>
          <p:cNvSpPr>
            <a:spLocks noChangeArrowheads="1"/>
          </p:cNvSpPr>
          <p:nvPr/>
        </p:nvSpPr>
        <p:spPr bwMode="auto">
          <a:xfrm>
            <a:off x="2459038" y="19568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CA" alt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868712837"/>
              </p:ext>
            </p:extLst>
          </p:nvPr>
        </p:nvGraphicFramePr>
        <p:xfrm>
          <a:off x="990600" y="1676400"/>
          <a:ext cx="5943601" cy="3433704"/>
        </p:xfrm>
        <a:graphic>
          <a:graphicData uri="http://schemas.openxmlformats.org/drawingml/2006/table">
            <a:tbl>
              <a:tblPr firstRow="1" firstCol="1" bandRow="1">
                <a:tableStyleId>{5C22544A-7EE6-4342-B048-85BDC9FD1C3A}</a:tableStyleId>
              </a:tblPr>
              <a:tblGrid>
                <a:gridCol w="1066800"/>
                <a:gridCol w="642367"/>
                <a:gridCol w="712470"/>
                <a:gridCol w="748284"/>
                <a:gridCol w="748284"/>
                <a:gridCol w="712470"/>
                <a:gridCol w="1312926"/>
              </a:tblGrid>
              <a:tr h="0">
                <a:tc rowSpan="2">
                  <a:txBody>
                    <a:bodyPr/>
                    <a:lstStyle/>
                    <a:p>
                      <a:pPr>
                        <a:lnSpc>
                          <a:spcPct val="115000"/>
                        </a:lnSpc>
                        <a:spcAft>
                          <a:spcPts val="0"/>
                        </a:spcAft>
                      </a:pPr>
                      <a:r>
                        <a:rPr lang="en-CA" sz="1200" dirty="0">
                          <a:effectLst/>
                        </a:rPr>
                        <a:t>District</a:t>
                      </a:r>
                      <a:endParaRPr lang="en-CA" sz="1100" dirty="0">
                        <a:effectLst/>
                        <a:latin typeface="Calibri"/>
                        <a:ea typeface="Times New Roman"/>
                        <a:cs typeface="Times New Roman"/>
                      </a:endParaRPr>
                    </a:p>
                  </a:txBody>
                  <a:tcPr marL="68580" marR="68580" marT="0" marB="0"/>
                </a:tc>
                <a:tc gridSpan="6">
                  <a:txBody>
                    <a:bodyPr/>
                    <a:lstStyle/>
                    <a:p>
                      <a:pPr algn="ctr">
                        <a:lnSpc>
                          <a:spcPct val="115000"/>
                        </a:lnSpc>
                        <a:spcAft>
                          <a:spcPts val="0"/>
                        </a:spcAft>
                      </a:pPr>
                      <a:r>
                        <a:rPr lang="en-CA" sz="1200">
                          <a:effectLst/>
                        </a:rPr>
                        <a:t>Area in hectares by year</a:t>
                      </a:r>
                      <a:endParaRPr lang="en-CA" sz="1100">
                        <a:effectLst/>
                        <a:latin typeface="Calibri"/>
                        <a:ea typeface="Times New Roman"/>
                        <a:cs typeface="Times New Roman"/>
                      </a:endParaRPr>
                    </a:p>
                  </a:txBody>
                  <a:tcPr marL="68580" marR="68580" marT="0" marB="0" anchor="ct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r>
              <a:tr h="0">
                <a:tc vMerge="1">
                  <a:txBody>
                    <a:bodyPr/>
                    <a:lstStyle/>
                    <a:p>
                      <a:endParaRPr lang="en-CA"/>
                    </a:p>
                  </a:txBody>
                  <a:tcPr/>
                </a:tc>
                <a:tc>
                  <a:txBody>
                    <a:bodyPr/>
                    <a:lstStyle/>
                    <a:p>
                      <a:pPr>
                        <a:lnSpc>
                          <a:spcPct val="115000"/>
                        </a:lnSpc>
                        <a:spcAft>
                          <a:spcPts val="0"/>
                        </a:spcAft>
                      </a:pPr>
                      <a:r>
                        <a:rPr lang="en-CA" sz="1200">
                          <a:effectLst/>
                        </a:rPr>
                        <a:t>2009</a:t>
                      </a:r>
                      <a:endParaRPr lang="en-CA" sz="1100">
                        <a:effectLst/>
                        <a:latin typeface="Calibri"/>
                        <a:ea typeface="Times New Roman"/>
                        <a:cs typeface="Times New Roman"/>
                      </a:endParaRPr>
                    </a:p>
                  </a:txBody>
                  <a:tcPr marL="68580" marR="68580" marT="0" marB="0"/>
                </a:tc>
                <a:tc>
                  <a:txBody>
                    <a:bodyPr/>
                    <a:lstStyle/>
                    <a:p>
                      <a:pPr>
                        <a:lnSpc>
                          <a:spcPct val="115000"/>
                        </a:lnSpc>
                        <a:spcAft>
                          <a:spcPts val="0"/>
                        </a:spcAft>
                      </a:pPr>
                      <a:r>
                        <a:rPr lang="en-CA" sz="1200">
                          <a:effectLst/>
                        </a:rPr>
                        <a:t>2010</a:t>
                      </a:r>
                      <a:endParaRPr lang="en-CA" sz="1100">
                        <a:effectLst/>
                        <a:latin typeface="Calibri"/>
                        <a:ea typeface="Times New Roman"/>
                        <a:cs typeface="Times New Roman"/>
                      </a:endParaRPr>
                    </a:p>
                  </a:txBody>
                  <a:tcPr marL="68580" marR="68580" marT="0" marB="0"/>
                </a:tc>
                <a:tc>
                  <a:txBody>
                    <a:bodyPr/>
                    <a:lstStyle/>
                    <a:p>
                      <a:pPr>
                        <a:lnSpc>
                          <a:spcPct val="115000"/>
                        </a:lnSpc>
                        <a:spcAft>
                          <a:spcPts val="0"/>
                        </a:spcAft>
                      </a:pPr>
                      <a:r>
                        <a:rPr lang="en-CA" sz="1200">
                          <a:effectLst/>
                        </a:rPr>
                        <a:t>2011</a:t>
                      </a:r>
                      <a:endParaRPr lang="en-CA" sz="1100">
                        <a:effectLst/>
                        <a:latin typeface="Calibri"/>
                        <a:ea typeface="Times New Roman"/>
                        <a:cs typeface="Times New Roman"/>
                      </a:endParaRPr>
                    </a:p>
                  </a:txBody>
                  <a:tcPr marL="68580" marR="68580" marT="0" marB="0"/>
                </a:tc>
                <a:tc>
                  <a:txBody>
                    <a:bodyPr/>
                    <a:lstStyle/>
                    <a:p>
                      <a:pPr>
                        <a:lnSpc>
                          <a:spcPct val="115000"/>
                        </a:lnSpc>
                        <a:spcAft>
                          <a:spcPts val="0"/>
                        </a:spcAft>
                      </a:pPr>
                      <a:r>
                        <a:rPr lang="en-CA" sz="1200">
                          <a:effectLst/>
                        </a:rPr>
                        <a:t>2012</a:t>
                      </a:r>
                      <a:endParaRPr lang="en-CA" sz="1100">
                        <a:effectLst/>
                        <a:latin typeface="Calibri"/>
                        <a:ea typeface="Times New Roman"/>
                        <a:cs typeface="Times New Roman"/>
                      </a:endParaRPr>
                    </a:p>
                  </a:txBody>
                  <a:tcPr marL="68580" marR="68580" marT="0" marB="0"/>
                </a:tc>
                <a:tc>
                  <a:txBody>
                    <a:bodyPr/>
                    <a:lstStyle/>
                    <a:p>
                      <a:pPr>
                        <a:lnSpc>
                          <a:spcPct val="115000"/>
                        </a:lnSpc>
                        <a:spcAft>
                          <a:spcPts val="0"/>
                        </a:spcAft>
                      </a:pPr>
                      <a:r>
                        <a:rPr lang="en-CA" sz="1200">
                          <a:effectLst/>
                        </a:rPr>
                        <a:t>2013</a:t>
                      </a:r>
                      <a:endParaRPr lang="en-CA" sz="1100">
                        <a:effectLst/>
                        <a:latin typeface="Calibri"/>
                        <a:ea typeface="Times New Roman"/>
                        <a:cs typeface="Times New Roman"/>
                      </a:endParaRPr>
                    </a:p>
                  </a:txBody>
                  <a:tcPr marL="68580" marR="68580" marT="0" marB="0"/>
                </a:tc>
                <a:tc>
                  <a:txBody>
                    <a:bodyPr/>
                    <a:lstStyle/>
                    <a:p>
                      <a:pPr>
                        <a:lnSpc>
                          <a:spcPct val="115000"/>
                        </a:lnSpc>
                        <a:spcAft>
                          <a:spcPts val="0"/>
                        </a:spcAft>
                      </a:pPr>
                      <a:r>
                        <a:rPr lang="en-CA" sz="1200">
                          <a:effectLst/>
                        </a:rPr>
                        <a:t>2014</a:t>
                      </a:r>
                      <a:endParaRPr lang="en-CA"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en-CA" sz="1200">
                          <a:effectLst/>
                        </a:rPr>
                        <a:t>Campbell River</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1.5</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10.6</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3.5</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122.1</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77.8</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90.1</a:t>
                      </a:r>
                      <a:endParaRPr lang="en-CA"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en-CA" sz="1200">
                          <a:effectLst/>
                        </a:rPr>
                        <a:t>Chilliwack</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102.7</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41.3</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en-CA" sz="1200">
                          <a:effectLst/>
                        </a:rPr>
                        <a:t>North Island –Central coast</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10</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62.0</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dirty="0">
                          <a:effectLst/>
                        </a:rPr>
                        <a:t>58.6</a:t>
                      </a:r>
                      <a:endParaRPr lang="en-CA" sz="1100" dirty="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en-CA" sz="1200">
                          <a:effectLst/>
                        </a:rPr>
                        <a:t>Sunshine Coast</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2.1</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11.9</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38.9</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91.8</a:t>
                      </a:r>
                      <a:endParaRPr lang="en-CA"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en-CA" sz="1200">
                          <a:effectLst/>
                        </a:rPr>
                        <a:t>South Island</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6.1</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17.8</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en-CA" sz="1200">
                          <a:effectLst/>
                        </a:rPr>
                        <a:t>Sea to Sky</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3.7</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en-CA" sz="1200">
                          <a:effectLst/>
                        </a:rPr>
                        <a:t>Haida Gwaii</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en-CA" sz="1200">
                          <a:effectLst/>
                        </a:rPr>
                        <a:t>Total</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3.6</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10.6</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3.5</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252.8</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241.5</a:t>
                      </a:r>
                      <a:endParaRPr lang="en-CA" sz="1100">
                        <a:effectLst/>
                        <a:latin typeface="Calibri"/>
                        <a:ea typeface="Times New Roman"/>
                        <a:cs typeface="Times New Roman"/>
                      </a:endParaRPr>
                    </a:p>
                  </a:txBody>
                  <a:tcPr marL="68580" marR="68580" marT="0" marB="0"/>
                </a:tc>
                <a:tc>
                  <a:txBody>
                    <a:bodyPr/>
                    <a:lstStyle/>
                    <a:p>
                      <a:pPr algn="ctr">
                        <a:lnSpc>
                          <a:spcPct val="115000"/>
                        </a:lnSpc>
                        <a:spcAft>
                          <a:spcPts val="0"/>
                        </a:spcAft>
                      </a:pPr>
                      <a:r>
                        <a:rPr lang="en-CA" sz="1200" dirty="0">
                          <a:effectLst/>
                        </a:rPr>
                        <a:t>240.5</a:t>
                      </a:r>
                      <a:endParaRPr lang="en-CA" sz="1100" dirty="0">
                        <a:effectLst/>
                        <a:latin typeface="Calibri"/>
                        <a:ea typeface="Times New Roman"/>
                        <a:cs typeface="Times New Roman"/>
                      </a:endParaRPr>
                    </a:p>
                  </a:txBody>
                  <a:tcPr marL="68580" marR="68580" marT="0" marB="0"/>
                </a:tc>
              </a:tr>
            </a:tbl>
          </a:graphicData>
        </a:graphic>
      </p:graphicFrame>
      <p:sp>
        <p:nvSpPr>
          <p:cNvPr id="17" name="TextBox 16"/>
          <p:cNvSpPr txBox="1"/>
          <p:nvPr/>
        </p:nvSpPr>
        <p:spPr>
          <a:xfrm>
            <a:off x="6934200" y="2141538"/>
            <a:ext cx="1828800" cy="1200329"/>
          </a:xfrm>
          <a:prstGeom prst="rect">
            <a:avLst/>
          </a:prstGeom>
          <a:noFill/>
        </p:spPr>
        <p:txBody>
          <a:bodyPr wrap="square" rtlCol="0">
            <a:spAutoFit/>
          </a:bodyPr>
          <a:lstStyle/>
          <a:p>
            <a:r>
              <a:rPr lang="en-CA" dirty="0"/>
              <a:t>A</a:t>
            </a:r>
            <a:r>
              <a:rPr lang="en-CA" dirty="0" smtClean="0"/>
              <a:t>rea established through planting since 2009</a:t>
            </a:r>
            <a:endParaRPr lang="en-C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2"/>
          <p:cNvSpPr>
            <a:spLocks noGrp="1" noChangeArrowheads="1"/>
          </p:cNvSpPr>
          <p:nvPr>
            <p:ph type="title"/>
          </p:nvPr>
        </p:nvSpPr>
        <p:spPr/>
        <p:txBody>
          <a:bodyPr/>
          <a:lstStyle/>
          <a:p>
            <a:pPr eaLnBrk="1" hangingPunct="1"/>
            <a:r>
              <a:rPr lang="en-CA" dirty="0" smtClean="0"/>
              <a:t>Implementation Results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583102216"/>
              </p:ext>
            </p:extLst>
          </p:nvPr>
        </p:nvGraphicFramePr>
        <p:xfrm>
          <a:off x="990600" y="1600200"/>
          <a:ext cx="5410200" cy="3644016"/>
        </p:xfrm>
        <a:graphic>
          <a:graphicData uri="http://schemas.openxmlformats.org/drawingml/2006/table">
            <a:tbl>
              <a:tblPr firstRow="1" firstCol="1" bandRow="1">
                <a:tableStyleId>{5C22544A-7EE6-4342-B048-85BDC9FD1C3A}</a:tableStyleId>
              </a:tblPr>
              <a:tblGrid>
                <a:gridCol w="1009204"/>
                <a:gridCol w="721412"/>
                <a:gridCol w="721412"/>
                <a:gridCol w="757674"/>
                <a:gridCol w="757674"/>
                <a:gridCol w="721412"/>
                <a:gridCol w="721412"/>
              </a:tblGrid>
              <a:tr h="0">
                <a:tc rowSpan="2">
                  <a:txBody>
                    <a:bodyPr/>
                    <a:lstStyle/>
                    <a:p>
                      <a:pPr>
                        <a:lnSpc>
                          <a:spcPct val="115000"/>
                        </a:lnSpc>
                        <a:spcAft>
                          <a:spcPts val="0"/>
                        </a:spcAft>
                      </a:pPr>
                      <a:r>
                        <a:rPr lang="en-CA" sz="1200" dirty="0">
                          <a:effectLst/>
                        </a:rPr>
                        <a:t>District</a:t>
                      </a:r>
                      <a:endParaRPr lang="en-CA" sz="1100" dirty="0">
                        <a:effectLst/>
                        <a:latin typeface="Calibri"/>
                        <a:ea typeface="Times New Roman"/>
                        <a:cs typeface="Times New Roman"/>
                      </a:endParaRPr>
                    </a:p>
                  </a:txBody>
                  <a:tcPr marL="68580" marR="68580" marT="0" marB="0"/>
                </a:tc>
                <a:tc gridSpan="6">
                  <a:txBody>
                    <a:bodyPr/>
                    <a:lstStyle/>
                    <a:p>
                      <a:pPr algn="ctr">
                        <a:lnSpc>
                          <a:spcPct val="115000"/>
                        </a:lnSpc>
                        <a:spcAft>
                          <a:spcPts val="0"/>
                        </a:spcAft>
                      </a:pPr>
                      <a:r>
                        <a:rPr lang="en-CA" sz="1200">
                          <a:effectLst/>
                        </a:rPr>
                        <a:t>Area in hectares by year</a:t>
                      </a:r>
                      <a:endParaRPr lang="en-CA" sz="1100">
                        <a:effectLst/>
                        <a:latin typeface="Calibri"/>
                        <a:ea typeface="Times New Roman"/>
                        <a:cs typeface="Times New Roman"/>
                      </a:endParaRPr>
                    </a:p>
                  </a:txBody>
                  <a:tcPr marL="68580" marR="68580" marT="0" marB="0" anchor="ct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r>
              <a:tr h="0">
                <a:tc vMerge="1">
                  <a:txBody>
                    <a:bodyPr/>
                    <a:lstStyle/>
                    <a:p>
                      <a:endParaRPr lang="en-CA"/>
                    </a:p>
                  </a:txBody>
                  <a:tcPr/>
                </a:tc>
                <a:tc>
                  <a:txBody>
                    <a:bodyPr/>
                    <a:lstStyle/>
                    <a:p>
                      <a:pPr>
                        <a:lnSpc>
                          <a:spcPct val="115000"/>
                        </a:lnSpc>
                        <a:spcAft>
                          <a:spcPts val="0"/>
                        </a:spcAft>
                      </a:pPr>
                      <a:r>
                        <a:rPr lang="en-CA" sz="1200">
                          <a:effectLst/>
                        </a:rPr>
                        <a:t>2009</a:t>
                      </a:r>
                      <a:endParaRPr lang="en-CA" sz="1100">
                        <a:effectLst/>
                        <a:latin typeface="Calibri"/>
                        <a:ea typeface="Times New Roman"/>
                        <a:cs typeface="Times New Roman"/>
                      </a:endParaRPr>
                    </a:p>
                  </a:txBody>
                  <a:tcPr marL="68580" marR="68580" marT="0" marB="0"/>
                </a:tc>
                <a:tc>
                  <a:txBody>
                    <a:bodyPr/>
                    <a:lstStyle/>
                    <a:p>
                      <a:pPr>
                        <a:lnSpc>
                          <a:spcPct val="115000"/>
                        </a:lnSpc>
                        <a:spcAft>
                          <a:spcPts val="0"/>
                        </a:spcAft>
                      </a:pPr>
                      <a:r>
                        <a:rPr lang="en-CA" sz="1200">
                          <a:effectLst/>
                        </a:rPr>
                        <a:t>2010</a:t>
                      </a:r>
                      <a:endParaRPr lang="en-CA" sz="1100">
                        <a:effectLst/>
                        <a:latin typeface="Calibri"/>
                        <a:ea typeface="Times New Roman"/>
                        <a:cs typeface="Times New Roman"/>
                      </a:endParaRPr>
                    </a:p>
                  </a:txBody>
                  <a:tcPr marL="68580" marR="68580" marT="0" marB="0"/>
                </a:tc>
                <a:tc>
                  <a:txBody>
                    <a:bodyPr/>
                    <a:lstStyle/>
                    <a:p>
                      <a:pPr>
                        <a:lnSpc>
                          <a:spcPct val="115000"/>
                        </a:lnSpc>
                        <a:spcAft>
                          <a:spcPts val="0"/>
                        </a:spcAft>
                      </a:pPr>
                      <a:r>
                        <a:rPr lang="en-CA" sz="1200">
                          <a:effectLst/>
                        </a:rPr>
                        <a:t>2011</a:t>
                      </a:r>
                      <a:endParaRPr lang="en-CA" sz="1100">
                        <a:effectLst/>
                        <a:latin typeface="Calibri"/>
                        <a:ea typeface="Times New Roman"/>
                        <a:cs typeface="Times New Roman"/>
                      </a:endParaRPr>
                    </a:p>
                  </a:txBody>
                  <a:tcPr marL="68580" marR="68580" marT="0" marB="0"/>
                </a:tc>
                <a:tc>
                  <a:txBody>
                    <a:bodyPr/>
                    <a:lstStyle/>
                    <a:p>
                      <a:pPr>
                        <a:lnSpc>
                          <a:spcPct val="115000"/>
                        </a:lnSpc>
                        <a:spcAft>
                          <a:spcPts val="0"/>
                        </a:spcAft>
                      </a:pPr>
                      <a:r>
                        <a:rPr lang="en-CA" sz="1200">
                          <a:effectLst/>
                        </a:rPr>
                        <a:t>2012</a:t>
                      </a:r>
                      <a:endParaRPr lang="en-CA" sz="1100">
                        <a:effectLst/>
                        <a:latin typeface="Calibri"/>
                        <a:ea typeface="Times New Roman"/>
                        <a:cs typeface="Times New Roman"/>
                      </a:endParaRPr>
                    </a:p>
                  </a:txBody>
                  <a:tcPr marL="68580" marR="68580" marT="0" marB="0"/>
                </a:tc>
                <a:tc>
                  <a:txBody>
                    <a:bodyPr/>
                    <a:lstStyle/>
                    <a:p>
                      <a:pPr>
                        <a:lnSpc>
                          <a:spcPct val="115000"/>
                        </a:lnSpc>
                        <a:spcAft>
                          <a:spcPts val="0"/>
                        </a:spcAft>
                      </a:pPr>
                      <a:r>
                        <a:rPr lang="en-CA" sz="1200">
                          <a:effectLst/>
                        </a:rPr>
                        <a:t>2013</a:t>
                      </a:r>
                      <a:endParaRPr lang="en-CA" sz="1100">
                        <a:effectLst/>
                        <a:latin typeface="Calibri"/>
                        <a:ea typeface="Times New Roman"/>
                        <a:cs typeface="Times New Roman"/>
                      </a:endParaRPr>
                    </a:p>
                  </a:txBody>
                  <a:tcPr marL="68580" marR="68580" marT="0" marB="0"/>
                </a:tc>
                <a:tc>
                  <a:txBody>
                    <a:bodyPr/>
                    <a:lstStyle/>
                    <a:p>
                      <a:pPr>
                        <a:lnSpc>
                          <a:spcPct val="115000"/>
                        </a:lnSpc>
                        <a:spcAft>
                          <a:spcPts val="0"/>
                        </a:spcAft>
                      </a:pPr>
                      <a:r>
                        <a:rPr lang="en-CA" sz="1200">
                          <a:effectLst/>
                        </a:rPr>
                        <a:t>2014</a:t>
                      </a:r>
                      <a:endParaRPr lang="en-CA"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en-CA" sz="1200">
                          <a:effectLst/>
                        </a:rPr>
                        <a:t>Campbell River</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62.5</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dirty="0">
                          <a:effectLst/>
                        </a:rPr>
                        <a:t> </a:t>
                      </a:r>
                      <a:endParaRPr lang="en-CA" sz="1100" dirty="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3.9</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en-CA" sz="1200">
                          <a:effectLst/>
                        </a:rPr>
                        <a:t>Chilliwack</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dirty="0">
                          <a:effectLst/>
                        </a:rPr>
                        <a:t> </a:t>
                      </a:r>
                      <a:endParaRPr lang="en-CA" sz="1100" dirty="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en-CA" sz="1200">
                          <a:effectLst/>
                        </a:rPr>
                        <a:t>North Island –Central coast</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10.6</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en-CA" sz="1200">
                          <a:effectLst/>
                        </a:rPr>
                        <a:t>Sunshine Coast</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5.2</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29.4</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6</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en-CA" sz="1200">
                          <a:effectLst/>
                        </a:rPr>
                        <a:t>South Island</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5.2</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en-CA" sz="1200">
                          <a:effectLst/>
                        </a:rPr>
                        <a:t>Sea to Sky</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en-CA" sz="1200">
                          <a:effectLst/>
                        </a:rPr>
                        <a:t>Haida Gwaii</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r>
              <a:tr h="0">
                <a:tc>
                  <a:txBody>
                    <a:bodyPr/>
                    <a:lstStyle/>
                    <a:p>
                      <a:pPr>
                        <a:lnSpc>
                          <a:spcPct val="115000"/>
                        </a:lnSpc>
                        <a:spcAft>
                          <a:spcPts val="0"/>
                        </a:spcAft>
                      </a:pPr>
                      <a:r>
                        <a:rPr lang="en-CA" sz="1200">
                          <a:effectLst/>
                        </a:rPr>
                        <a:t>Total</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 </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78.3</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29.4</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5.2</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a:effectLst/>
                        </a:rPr>
                        <a:t>9.9</a:t>
                      </a:r>
                      <a:endParaRPr lang="en-CA" sz="1100">
                        <a:effectLst/>
                        <a:latin typeface="Calibri"/>
                        <a:ea typeface="Times New Roman"/>
                        <a:cs typeface="Times New Roman"/>
                      </a:endParaRPr>
                    </a:p>
                  </a:txBody>
                  <a:tcPr marL="68580" marR="68580" marT="0" marB="0"/>
                </a:tc>
                <a:tc>
                  <a:txBody>
                    <a:bodyPr/>
                    <a:lstStyle/>
                    <a:p>
                      <a:pPr algn="r">
                        <a:lnSpc>
                          <a:spcPct val="115000"/>
                        </a:lnSpc>
                        <a:spcAft>
                          <a:spcPts val="0"/>
                        </a:spcAft>
                      </a:pPr>
                      <a:r>
                        <a:rPr lang="en-CA" sz="1200" dirty="0">
                          <a:effectLst/>
                        </a:rPr>
                        <a:t> </a:t>
                      </a:r>
                      <a:endParaRPr lang="en-CA" sz="1100" dirty="0">
                        <a:effectLst/>
                        <a:latin typeface="Calibri"/>
                        <a:ea typeface="Times New Roman"/>
                        <a:cs typeface="Times New Roman"/>
                      </a:endParaRPr>
                    </a:p>
                  </a:txBody>
                  <a:tcPr marL="68580" marR="68580" marT="0" marB="0"/>
                </a:tc>
              </a:tr>
            </a:tbl>
          </a:graphicData>
        </a:graphic>
      </p:graphicFrame>
      <p:sp>
        <p:nvSpPr>
          <p:cNvPr id="27652" name="Footer Placeholder 4"/>
          <p:cNvSpPr>
            <a:spLocks noGrp="1"/>
          </p:cNvSpPr>
          <p:nvPr>
            <p:ph type="ftr" sz="quarter" idx="11"/>
          </p:nvPr>
        </p:nvSpPr>
        <p:spPr>
          <a:noFill/>
        </p:spPr>
        <p:txBody>
          <a:bodyPr/>
          <a:lstStyle/>
          <a:p>
            <a:r>
              <a:rPr lang="en-US" dirty="0" smtClean="0"/>
              <a:t>April 15, 2015</a:t>
            </a:r>
            <a:endParaRPr lang="en-CA" dirty="0" smtClean="0"/>
          </a:p>
        </p:txBody>
      </p:sp>
      <p:sp>
        <p:nvSpPr>
          <p:cNvPr id="27653" name="Slide Number Placeholder 5"/>
          <p:cNvSpPr>
            <a:spLocks noGrp="1"/>
          </p:cNvSpPr>
          <p:nvPr>
            <p:ph type="sldNum" sz="quarter" idx="12"/>
          </p:nvPr>
        </p:nvSpPr>
        <p:spPr>
          <a:noFill/>
        </p:spPr>
        <p:txBody>
          <a:bodyPr/>
          <a:lstStyle/>
          <a:p>
            <a:fld id="{723ADFB9-3111-4F17-83D2-7E0D19C50719}" type="slidenum">
              <a:rPr lang="en-CA" smtClean="0"/>
              <a:pPr/>
              <a:t>20</a:t>
            </a:fld>
            <a:endParaRPr lang="en-CA" smtClean="0"/>
          </a:p>
        </p:txBody>
      </p:sp>
      <p:sp>
        <p:nvSpPr>
          <p:cNvPr id="3" name="TextBox 2"/>
          <p:cNvSpPr txBox="1"/>
          <p:nvPr/>
        </p:nvSpPr>
        <p:spPr>
          <a:xfrm>
            <a:off x="7162800" y="2057400"/>
            <a:ext cx="1524000" cy="1754326"/>
          </a:xfrm>
          <a:prstGeom prst="rect">
            <a:avLst/>
          </a:prstGeom>
          <a:noFill/>
        </p:spPr>
        <p:txBody>
          <a:bodyPr wrap="square" rtlCol="0">
            <a:spAutoFit/>
          </a:bodyPr>
          <a:lstStyle/>
          <a:p>
            <a:r>
              <a:rPr lang="en-CA" dirty="0" smtClean="0"/>
              <a:t>Area established through natural regeneration since 2009</a:t>
            </a:r>
            <a:endParaRPr lang="en-C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dirty="0" smtClean="0"/>
              <a:t>Implementation Results</a:t>
            </a:r>
          </a:p>
        </p:txBody>
      </p:sp>
      <p:sp>
        <p:nvSpPr>
          <p:cNvPr id="28675" name="Content Placeholder 2"/>
          <p:cNvSpPr>
            <a:spLocks noGrp="1"/>
          </p:cNvSpPr>
          <p:nvPr>
            <p:ph idx="1"/>
          </p:nvPr>
        </p:nvSpPr>
        <p:spPr/>
        <p:txBody>
          <a:bodyPr/>
          <a:lstStyle/>
          <a:p>
            <a:pPr>
              <a:buFont typeface="Arial" panose="020B0604020202020204" pitchFamily="34" charset="0"/>
              <a:buChar char="•"/>
            </a:pPr>
            <a:r>
              <a:rPr lang="en-US" dirty="0" smtClean="0"/>
              <a:t>Amount of area (200-250 ha per year) currently being managed for broadleaf species is significantly less than interim target of 1200 ha per year</a:t>
            </a:r>
          </a:p>
          <a:p>
            <a:pPr>
              <a:buFont typeface="Arial" panose="020B0604020202020204" pitchFamily="34" charset="0"/>
              <a:buChar char="•"/>
            </a:pPr>
            <a:r>
              <a:rPr lang="en-US" dirty="0" smtClean="0"/>
              <a:t>To achieve the 1200 ha a year target &lt; 1 % of the area harvested each year on medium to good sites would need to be managed for broadleaf species</a:t>
            </a:r>
          </a:p>
          <a:p>
            <a:pPr>
              <a:buFont typeface="Arial" panose="020B0604020202020204" pitchFamily="34" charset="0"/>
              <a:buChar char="•"/>
            </a:pPr>
            <a:r>
              <a:rPr lang="en-US" dirty="0" smtClean="0"/>
              <a:t>Coast Forest Action plan objective of </a:t>
            </a:r>
            <a:r>
              <a:rPr lang="en-CA" dirty="0" smtClean="0"/>
              <a:t>“</a:t>
            </a:r>
            <a:r>
              <a:rPr lang="en-CA" dirty="0"/>
              <a:t>Encouraging the utilization and management of deciduous </a:t>
            </a:r>
            <a:r>
              <a:rPr lang="en-CA" dirty="0" smtClean="0"/>
              <a:t>species” not likely achieved</a:t>
            </a:r>
          </a:p>
          <a:p>
            <a:pPr>
              <a:buFont typeface="Arial" panose="020B0604020202020204" pitchFamily="34" charset="0"/>
              <a:buChar char="•"/>
            </a:pPr>
            <a:r>
              <a:rPr lang="en-CA" dirty="0" smtClean="0"/>
              <a:t>Sustainable long term supply of broadleaf species in question</a:t>
            </a:r>
          </a:p>
          <a:p>
            <a:endParaRPr lang="en-US" dirty="0" smtClean="0"/>
          </a:p>
        </p:txBody>
      </p:sp>
      <p:sp>
        <p:nvSpPr>
          <p:cNvPr id="28676" name="Footer Placeholder 3"/>
          <p:cNvSpPr>
            <a:spLocks noGrp="1"/>
          </p:cNvSpPr>
          <p:nvPr>
            <p:ph type="ftr" sz="quarter" idx="11"/>
          </p:nvPr>
        </p:nvSpPr>
        <p:spPr>
          <a:noFill/>
        </p:spPr>
        <p:txBody>
          <a:bodyPr/>
          <a:lstStyle/>
          <a:p>
            <a:r>
              <a:rPr lang="en-CA" dirty="0" smtClean="0"/>
              <a:t>April 15, 2015</a:t>
            </a:r>
          </a:p>
        </p:txBody>
      </p:sp>
      <p:sp>
        <p:nvSpPr>
          <p:cNvPr id="28677" name="Slide Number Placeholder 4"/>
          <p:cNvSpPr>
            <a:spLocks noGrp="1"/>
          </p:cNvSpPr>
          <p:nvPr>
            <p:ph type="sldNum" sz="quarter" idx="12"/>
          </p:nvPr>
        </p:nvSpPr>
        <p:spPr>
          <a:noFill/>
        </p:spPr>
        <p:txBody>
          <a:bodyPr/>
          <a:lstStyle/>
          <a:p>
            <a:fld id="{CC63B7FB-3106-437B-A7F1-DDA4E468EA8B}" type="slidenum">
              <a:rPr lang="en-CA" smtClean="0"/>
              <a:pPr/>
              <a:t>21</a:t>
            </a:fld>
            <a:endParaRPr lang="en-CA"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dirty="0" smtClean="0"/>
              <a:t>Challenges / Impediments </a:t>
            </a:r>
          </a:p>
        </p:txBody>
      </p:sp>
      <p:sp>
        <p:nvSpPr>
          <p:cNvPr id="28675" name="Content Placeholder 2"/>
          <p:cNvSpPr>
            <a:spLocks noGrp="1"/>
          </p:cNvSpPr>
          <p:nvPr>
            <p:ph idx="1"/>
          </p:nvPr>
        </p:nvSpPr>
        <p:spPr/>
        <p:txBody>
          <a:bodyPr/>
          <a:lstStyle/>
          <a:p>
            <a:pPr lvl="1">
              <a:buFont typeface="Arial" pitchFamily="34" charset="0"/>
              <a:buChar char="•"/>
            </a:pPr>
            <a:r>
              <a:rPr lang="en-US" dirty="0" smtClean="0"/>
              <a:t>Licensees / professionals lack of specific education and hands on experience with broadleaf management</a:t>
            </a:r>
          </a:p>
          <a:p>
            <a:pPr lvl="1">
              <a:buFont typeface="Arial" pitchFamily="34" charset="0"/>
              <a:buChar char="•"/>
            </a:pPr>
            <a:r>
              <a:rPr lang="en-US" dirty="0" smtClean="0"/>
              <a:t>Strategic focus of forest companies (i.e., supply softwood fiber to mills)</a:t>
            </a:r>
          </a:p>
          <a:p>
            <a:pPr lvl="1">
              <a:buFont typeface="Arial" pitchFamily="34" charset="0"/>
              <a:buChar char="•"/>
            </a:pPr>
            <a:r>
              <a:rPr lang="en-US" dirty="0" smtClean="0"/>
              <a:t>Perception that familiar practices (e.g., conifer management) will minimize risk and reforestation costs</a:t>
            </a:r>
          </a:p>
          <a:p>
            <a:pPr lvl="1">
              <a:buFont typeface="Arial" pitchFamily="34" charset="0"/>
              <a:buChar char="•"/>
            </a:pPr>
            <a:r>
              <a:rPr lang="en-US" dirty="0" smtClean="0"/>
              <a:t>Culture of conifer bias</a:t>
            </a:r>
          </a:p>
          <a:p>
            <a:pPr lvl="1">
              <a:buFont typeface="Arial" pitchFamily="34" charset="0"/>
              <a:buChar char="•"/>
            </a:pPr>
            <a:r>
              <a:rPr lang="en-US" dirty="0" smtClean="0"/>
              <a:t>Lack of implementation strategy at district level</a:t>
            </a:r>
          </a:p>
          <a:p>
            <a:pPr lvl="1">
              <a:buFont typeface="Arial" pitchFamily="34" charset="0"/>
              <a:buChar char="•"/>
            </a:pPr>
            <a:r>
              <a:rPr lang="en-US" dirty="0" smtClean="0"/>
              <a:t>Higher site preparation costs on suitable sites with thick forest floors</a:t>
            </a:r>
          </a:p>
          <a:p>
            <a:pPr lvl="1">
              <a:buFont typeface="Arial" pitchFamily="34" charset="0"/>
              <a:buChar char="•"/>
            </a:pPr>
            <a:r>
              <a:rPr lang="en-US" dirty="0" smtClean="0"/>
              <a:t>Sub-maritime zones more challenging for broadleaf management</a:t>
            </a:r>
          </a:p>
          <a:p>
            <a:pPr lvl="1"/>
            <a:endParaRPr lang="en-US" dirty="0" smtClean="0"/>
          </a:p>
        </p:txBody>
      </p:sp>
      <p:sp>
        <p:nvSpPr>
          <p:cNvPr id="28676" name="Footer Placeholder 3"/>
          <p:cNvSpPr>
            <a:spLocks noGrp="1"/>
          </p:cNvSpPr>
          <p:nvPr>
            <p:ph type="ftr" sz="quarter" idx="11"/>
          </p:nvPr>
        </p:nvSpPr>
        <p:spPr>
          <a:noFill/>
        </p:spPr>
        <p:txBody>
          <a:bodyPr/>
          <a:lstStyle/>
          <a:p>
            <a:r>
              <a:rPr lang="en-US" dirty="0" smtClean="0"/>
              <a:t>April 15, 2015</a:t>
            </a:r>
            <a:endParaRPr lang="en-CA" dirty="0" smtClean="0"/>
          </a:p>
        </p:txBody>
      </p:sp>
      <p:sp>
        <p:nvSpPr>
          <p:cNvPr id="28677" name="Slide Number Placeholder 4"/>
          <p:cNvSpPr>
            <a:spLocks noGrp="1"/>
          </p:cNvSpPr>
          <p:nvPr>
            <p:ph type="sldNum" sz="quarter" idx="12"/>
          </p:nvPr>
        </p:nvSpPr>
        <p:spPr>
          <a:noFill/>
        </p:spPr>
        <p:txBody>
          <a:bodyPr/>
          <a:lstStyle/>
          <a:p>
            <a:fld id="{CC63B7FB-3106-437B-A7F1-DDA4E468EA8B}" type="slidenum">
              <a:rPr lang="en-CA" smtClean="0"/>
              <a:pPr/>
              <a:t>22</a:t>
            </a:fld>
            <a:endParaRPr lang="en-CA"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dirty="0" smtClean="0"/>
              <a:t>Recommendations</a:t>
            </a:r>
            <a:endParaRPr lang="en-US" dirty="0" smtClean="0"/>
          </a:p>
        </p:txBody>
      </p:sp>
      <p:sp>
        <p:nvSpPr>
          <p:cNvPr id="28675" name="Content Placeholder 2"/>
          <p:cNvSpPr>
            <a:spLocks noGrp="1"/>
          </p:cNvSpPr>
          <p:nvPr>
            <p:ph idx="1"/>
          </p:nvPr>
        </p:nvSpPr>
        <p:spPr/>
        <p:txBody>
          <a:bodyPr/>
          <a:lstStyle/>
          <a:p>
            <a:pPr marL="800100" lvl="1" indent="-342900">
              <a:buFont typeface="Arial" panose="020B0604020202020204" pitchFamily="34" charset="0"/>
              <a:buChar char="•"/>
            </a:pPr>
            <a:r>
              <a:rPr lang="en-US" dirty="0" smtClean="0"/>
              <a:t>Continue to educate licensees/ professionals through workshops, presentations and knowledge transfer</a:t>
            </a:r>
          </a:p>
          <a:p>
            <a:pPr marL="800100" lvl="1" indent="-342900">
              <a:buFont typeface="Arial" panose="020B0604020202020204" pitchFamily="34" charset="0"/>
              <a:buChar char="•"/>
            </a:pPr>
            <a:r>
              <a:rPr lang="en-US" dirty="0" smtClean="0"/>
              <a:t>Incorporate broadleaf management into strategic planning processes</a:t>
            </a:r>
          </a:p>
          <a:p>
            <a:pPr marL="800100" lvl="1" indent="-342900">
              <a:buFont typeface="Arial" panose="020B0604020202020204" pitchFamily="34" charset="0"/>
              <a:buChar char="•"/>
            </a:pPr>
            <a:r>
              <a:rPr lang="en-US" dirty="0" smtClean="0"/>
              <a:t>Encourage the development of local broadleaf management targets through Forest Management Leadership Teams at the district level</a:t>
            </a:r>
          </a:p>
          <a:p>
            <a:pPr marL="800100" lvl="1" indent="-342900">
              <a:buFont typeface="Arial" panose="020B0604020202020204" pitchFamily="34" charset="0"/>
              <a:buChar char="•"/>
            </a:pPr>
            <a:r>
              <a:rPr lang="en-US" dirty="0" smtClean="0"/>
              <a:t>Create a broadleaf seed analysis to determine gaps in seed supply. </a:t>
            </a:r>
          </a:p>
        </p:txBody>
      </p:sp>
      <p:sp>
        <p:nvSpPr>
          <p:cNvPr id="28676" name="Footer Placeholder 3"/>
          <p:cNvSpPr>
            <a:spLocks noGrp="1"/>
          </p:cNvSpPr>
          <p:nvPr>
            <p:ph type="ftr" sz="quarter" idx="11"/>
          </p:nvPr>
        </p:nvSpPr>
        <p:spPr>
          <a:noFill/>
        </p:spPr>
        <p:txBody>
          <a:bodyPr/>
          <a:lstStyle/>
          <a:p>
            <a:r>
              <a:rPr lang="en-US" dirty="0" smtClean="0"/>
              <a:t>April 15, 2015</a:t>
            </a:r>
            <a:endParaRPr lang="en-CA" dirty="0" smtClean="0"/>
          </a:p>
        </p:txBody>
      </p:sp>
      <p:sp>
        <p:nvSpPr>
          <p:cNvPr id="28677" name="Slide Number Placeholder 4"/>
          <p:cNvSpPr>
            <a:spLocks noGrp="1"/>
          </p:cNvSpPr>
          <p:nvPr>
            <p:ph type="sldNum" sz="quarter" idx="12"/>
          </p:nvPr>
        </p:nvSpPr>
        <p:spPr>
          <a:noFill/>
        </p:spPr>
        <p:txBody>
          <a:bodyPr/>
          <a:lstStyle/>
          <a:p>
            <a:fld id="{CC63B7FB-3106-437B-A7F1-DDA4E468EA8B}" type="slidenum">
              <a:rPr lang="en-CA" smtClean="0"/>
              <a:pPr/>
              <a:t>23</a:t>
            </a:fld>
            <a:endParaRPr lang="en-CA" smtClean="0"/>
          </a:p>
        </p:txBody>
      </p:sp>
    </p:spTree>
    <p:extLst>
      <p:ext uri="{BB962C8B-B14F-4D97-AF65-F5344CB8AC3E}">
        <p14:creationId xmlns:p14="http://schemas.microsoft.com/office/powerpoint/2010/main" val="7385325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p:cNvSpPr>
            <a:spLocks noGrp="1" noChangeArrowheads="1"/>
          </p:cNvSpPr>
          <p:nvPr>
            <p:ph type="title"/>
          </p:nvPr>
        </p:nvSpPr>
        <p:spPr/>
        <p:txBody>
          <a:bodyPr/>
          <a:lstStyle/>
          <a:p>
            <a:pPr eaLnBrk="1" hangingPunct="1"/>
            <a:r>
              <a:rPr lang="en-CA" smtClean="0"/>
              <a:t>Thank you</a:t>
            </a:r>
          </a:p>
        </p:txBody>
      </p:sp>
      <p:sp>
        <p:nvSpPr>
          <p:cNvPr id="35843" name="Rectangle 3"/>
          <p:cNvSpPr>
            <a:spLocks noGrp="1" noChangeArrowheads="1"/>
          </p:cNvSpPr>
          <p:nvPr>
            <p:ph idx="1"/>
          </p:nvPr>
        </p:nvSpPr>
        <p:spPr/>
        <p:txBody>
          <a:bodyPr/>
          <a:lstStyle/>
          <a:p>
            <a:pPr marL="0" indent="0" eaLnBrk="1" hangingPunct="1"/>
            <a:endParaRPr lang="en-US" dirty="0" smtClean="0"/>
          </a:p>
          <a:p>
            <a:pPr marL="0" indent="0" eaLnBrk="1" hangingPunct="1"/>
            <a:endParaRPr lang="en-US" dirty="0" smtClean="0"/>
          </a:p>
          <a:p>
            <a:pPr marL="0" indent="0" eaLnBrk="1" hangingPunct="1"/>
            <a:r>
              <a:rPr lang="en-US" dirty="0" smtClean="0"/>
              <a:t>Questions?</a:t>
            </a:r>
          </a:p>
        </p:txBody>
      </p:sp>
      <p:sp>
        <p:nvSpPr>
          <p:cNvPr id="35844" name="Footer Placeholder 4"/>
          <p:cNvSpPr>
            <a:spLocks noGrp="1"/>
          </p:cNvSpPr>
          <p:nvPr>
            <p:ph type="ftr" sz="quarter" idx="11"/>
          </p:nvPr>
        </p:nvSpPr>
        <p:spPr>
          <a:noFill/>
        </p:spPr>
        <p:txBody>
          <a:bodyPr/>
          <a:lstStyle/>
          <a:p>
            <a:r>
              <a:rPr lang="en-US" dirty="0" smtClean="0"/>
              <a:t>April </a:t>
            </a:r>
            <a:r>
              <a:rPr lang="en-US" dirty="0" smtClean="0"/>
              <a:t>15, 2015</a:t>
            </a:r>
            <a:endParaRPr lang="en-CA" dirty="0" smtClean="0"/>
          </a:p>
        </p:txBody>
      </p:sp>
      <p:sp>
        <p:nvSpPr>
          <p:cNvPr id="35845" name="Slide Number Placeholder 5"/>
          <p:cNvSpPr>
            <a:spLocks noGrp="1"/>
          </p:cNvSpPr>
          <p:nvPr>
            <p:ph type="sldNum" sz="quarter" idx="12"/>
          </p:nvPr>
        </p:nvSpPr>
        <p:spPr>
          <a:noFill/>
        </p:spPr>
        <p:txBody>
          <a:bodyPr/>
          <a:lstStyle/>
          <a:p>
            <a:fld id="{58A0B572-F4DC-4AAA-89BE-6D9114015B10}" type="slidenum">
              <a:rPr lang="en-CA" smtClean="0"/>
              <a:pPr/>
              <a:t>24</a:t>
            </a:fld>
            <a:endParaRPr lang="en-CA" smtClean="0"/>
          </a:p>
        </p:txBody>
      </p:sp>
      <p:pic>
        <p:nvPicPr>
          <p:cNvPr id="2050" name="Picture 2" descr="I:\Pictures\Alder\alder plantation.JPG"/>
          <p:cNvPicPr>
            <a:picLocks noChangeAspect="1" noChangeArrowheads="1"/>
          </p:cNvPicPr>
          <p:nvPr/>
        </p:nvPicPr>
        <p:blipFill>
          <a:blip r:embed="rId3" cstate="print"/>
          <a:srcRect/>
          <a:stretch>
            <a:fillRect/>
          </a:stretch>
        </p:blipFill>
        <p:spPr bwMode="auto">
          <a:xfrm>
            <a:off x="2171700" y="2819400"/>
            <a:ext cx="4800600" cy="30480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Capsules">
  <a:themeElements>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Capsules">
      <a:majorFont>
        <a:latin typeface="Arial"/>
        <a:ea typeface=""/>
        <a:cs typeface="Arial"/>
      </a:majorFont>
      <a:minorFont>
        <a:latin typeface="Verdana"/>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4245</TotalTime>
  <Words>2591</Words>
  <Application>Microsoft Office PowerPoint</Application>
  <PresentationFormat>On-screen Show (4:3)</PresentationFormat>
  <Paragraphs>436</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Capsules</vt:lpstr>
      <vt:lpstr>Broadleaf Management  within the Coast Area</vt:lpstr>
      <vt:lpstr>Introduction</vt:lpstr>
      <vt:lpstr>Background</vt:lpstr>
      <vt:lpstr>Coast Forest Action Plan</vt:lpstr>
      <vt:lpstr>Objectives and Key Principles</vt:lpstr>
      <vt:lpstr>Objectives and Key Principles</vt:lpstr>
      <vt:lpstr>Management Strategies</vt:lpstr>
      <vt:lpstr>Management Strategies</vt:lpstr>
      <vt:lpstr> Intensive Regime </vt:lpstr>
      <vt:lpstr>Intensive Regime</vt:lpstr>
      <vt:lpstr>Management Strategies</vt:lpstr>
      <vt:lpstr> Extensive Regime</vt:lpstr>
      <vt:lpstr>Extensive Regime </vt:lpstr>
      <vt:lpstr>Management strategies</vt:lpstr>
      <vt:lpstr> Mixedwood Regime</vt:lpstr>
      <vt:lpstr>Mixedwood Regime</vt:lpstr>
      <vt:lpstr>Example of a mixed wood regime</vt:lpstr>
      <vt:lpstr>Implementation Results</vt:lpstr>
      <vt:lpstr>Implementation Results</vt:lpstr>
      <vt:lpstr>Implementation Results</vt:lpstr>
      <vt:lpstr>Implementation Results</vt:lpstr>
      <vt:lpstr>Challenges / Impediments </vt:lpstr>
      <vt:lpstr>Recommendations</vt:lpstr>
      <vt:lpstr>Thank you</vt:lpstr>
    </vt:vector>
  </TitlesOfParts>
  <Company>Province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Jim  Brown</dc:creator>
  <cp:lastModifiedBy>Wickland, Craig M FLNR:EX</cp:lastModifiedBy>
  <cp:revision>219</cp:revision>
  <cp:lastPrinted>2015-04-10T18:21:41Z</cp:lastPrinted>
  <dcterms:created xsi:type="dcterms:W3CDTF">2006-06-22T17:17:12Z</dcterms:created>
  <dcterms:modified xsi:type="dcterms:W3CDTF">2015-04-10T22:42:13Z</dcterms:modified>
</cp:coreProperties>
</file>